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yna Malec" userId="c6c3cbb3-2d1b-48cc-b2cd-61d7ca92b600" providerId="ADAL" clId="{DAE4FCD7-7133-412A-8F15-C0DD83409DB2}"/>
    <pc:docChg chg="custSel modSld">
      <pc:chgData name="Justyna Malec" userId="c6c3cbb3-2d1b-48cc-b2cd-61d7ca92b600" providerId="ADAL" clId="{DAE4FCD7-7133-412A-8F15-C0DD83409DB2}" dt="2025-03-03T10:28:21.178" v="500" actId="20577"/>
      <pc:docMkLst>
        <pc:docMk/>
      </pc:docMkLst>
      <pc:sldChg chg="modSp mod">
        <pc:chgData name="Justyna Malec" userId="c6c3cbb3-2d1b-48cc-b2cd-61d7ca92b600" providerId="ADAL" clId="{DAE4FCD7-7133-412A-8F15-C0DD83409DB2}" dt="2025-03-03T10:23:49.977" v="283" actId="20577"/>
        <pc:sldMkLst>
          <pc:docMk/>
          <pc:sldMk cId="1168124461" sldId="259"/>
        </pc:sldMkLst>
        <pc:spChg chg="mod">
          <ac:chgData name="Justyna Malec" userId="c6c3cbb3-2d1b-48cc-b2cd-61d7ca92b600" providerId="ADAL" clId="{DAE4FCD7-7133-412A-8F15-C0DD83409DB2}" dt="2025-03-03T10:22:43.182" v="234" actId="27636"/>
          <ac:spMkLst>
            <pc:docMk/>
            <pc:sldMk cId="1168124461" sldId="259"/>
            <ac:spMk id="2" creationId="{3B04D05F-8842-9F58-E401-9601A3126051}"/>
          </ac:spMkLst>
        </pc:spChg>
        <pc:spChg chg="mod">
          <ac:chgData name="Justyna Malec" userId="c6c3cbb3-2d1b-48cc-b2cd-61d7ca92b600" providerId="ADAL" clId="{DAE4FCD7-7133-412A-8F15-C0DD83409DB2}" dt="2025-03-03T10:23:49.977" v="283" actId="20577"/>
          <ac:spMkLst>
            <pc:docMk/>
            <pc:sldMk cId="1168124461" sldId="259"/>
            <ac:spMk id="3" creationId="{9796BB82-9C8D-C9F8-A7DE-EA9F9AF8D602}"/>
          </ac:spMkLst>
        </pc:spChg>
      </pc:sldChg>
      <pc:sldChg chg="modSp mod">
        <pc:chgData name="Justyna Malec" userId="c6c3cbb3-2d1b-48cc-b2cd-61d7ca92b600" providerId="ADAL" clId="{DAE4FCD7-7133-412A-8F15-C0DD83409DB2}" dt="2025-03-03T10:24:40.995" v="287" actId="114"/>
        <pc:sldMkLst>
          <pc:docMk/>
          <pc:sldMk cId="1092479977" sldId="260"/>
        </pc:sldMkLst>
        <pc:spChg chg="mod">
          <ac:chgData name="Justyna Malec" userId="c6c3cbb3-2d1b-48cc-b2cd-61d7ca92b600" providerId="ADAL" clId="{DAE4FCD7-7133-412A-8F15-C0DD83409DB2}" dt="2025-03-03T10:24:40.995" v="287" actId="114"/>
          <ac:spMkLst>
            <pc:docMk/>
            <pc:sldMk cId="1092479977" sldId="260"/>
            <ac:spMk id="3" creationId="{09B2E53F-E3F4-6F9E-19BD-1ACE6E4F75C2}"/>
          </ac:spMkLst>
        </pc:spChg>
      </pc:sldChg>
      <pc:sldChg chg="modSp mod">
        <pc:chgData name="Justyna Malec" userId="c6c3cbb3-2d1b-48cc-b2cd-61d7ca92b600" providerId="ADAL" clId="{DAE4FCD7-7133-412A-8F15-C0DD83409DB2}" dt="2025-03-03T10:24:06.848" v="284" actId="20577"/>
        <pc:sldMkLst>
          <pc:docMk/>
          <pc:sldMk cId="2050223809" sldId="261"/>
        </pc:sldMkLst>
        <pc:spChg chg="mod">
          <ac:chgData name="Justyna Malec" userId="c6c3cbb3-2d1b-48cc-b2cd-61d7ca92b600" providerId="ADAL" clId="{DAE4FCD7-7133-412A-8F15-C0DD83409DB2}" dt="2025-03-03T10:24:06.848" v="284" actId="20577"/>
          <ac:spMkLst>
            <pc:docMk/>
            <pc:sldMk cId="2050223809" sldId="261"/>
            <ac:spMk id="3" creationId="{ACE36572-696D-4511-4531-2B32716D5C2E}"/>
          </ac:spMkLst>
        </pc:spChg>
      </pc:sldChg>
      <pc:sldChg chg="modSp mod">
        <pc:chgData name="Justyna Malec" userId="c6c3cbb3-2d1b-48cc-b2cd-61d7ca92b600" providerId="ADAL" clId="{DAE4FCD7-7133-412A-8F15-C0DD83409DB2}" dt="2025-03-03T10:25:54.476" v="342" actId="20577"/>
        <pc:sldMkLst>
          <pc:docMk/>
          <pc:sldMk cId="3669677747" sldId="262"/>
        </pc:sldMkLst>
        <pc:spChg chg="mod">
          <ac:chgData name="Justyna Malec" userId="c6c3cbb3-2d1b-48cc-b2cd-61d7ca92b600" providerId="ADAL" clId="{DAE4FCD7-7133-412A-8F15-C0DD83409DB2}" dt="2025-03-03T10:25:54.476" v="342" actId="20577"/>
          <ac:spMkLst>
            <pc:docMk/>
            <pc:sldMk cId="3669677747" sldId="262"/>
            <ac:spMk id="3" creationId="{EF5C9610-675C-00ED-1527-ECB41AFDF0EA}"/>
          </ac:spMkLst>
        </pc:spChg>
      </pc:sldChg>
      <pc:sldChg chg="modSp mod">
        <pc:chgData name="Justyna Malec" userId="c6c3cbb3-2d1b-48cc-b2cd-61d7ca92b600" providerId="ADAL" clId="{DAE4FCD7-7133-412A-8F15-C0DD83409DB2}" dt="2025-02-26T10:31:58.192" v="201" actId="20577"/>
        <pc:sldMkLst>
          <pc:docMk/>
          <pc:sldMk cId="4293481135" sldId="263"/>
        </pc:sldMkLst>
        <pc:spChg chg="mod">
          <ac:chgData name="Justyna Malec" userId="c6c3cbb3-2d1b-48cc-b2cd-61d7ca92b600" providerId="ADAL" clId="{DAE4FCD7-7133-412A-8F15-C0DD83409DB2}" dt="2025-02-26T10:31:58.192" v="201" actId="20577"/>
          <ac:spMkLst>
            <pc:docMk/>
            <pc:sldMk cId="4293481135" sldId="263"/>
            <ac:spMk id="3" creationId="{19B3EC14-8E7C-0D40-0556-2243520B6C38}"/>
          </ac:spMkLst>
        </pc:spChg>
      </pc:sldChg>
      <pc:sldChg chg="modSp mod">
        <pc:chgData name="Justyna Malec" userId="c6c3cbb3-2d1b-48cc-b2cd-61d7ca92b600" providerId="ADAL" clId="{DAE4FCD7-7133-412A-8F15-C0DD83409DB2}" dt="2025-03-03T10:28:21.178" v="500" actId="20577"/>
        <pc:sldMkLst>
          <pc:docMk/>
          <pc:sldMk cId="1766006224" sldId="265"/>
        </pc:sldMkLst>
        <pc:spChg chg="mod">
          <ac:chgData name="Justyna Malec" userId="c6c3cbb3-2d1b-48cc-b2cd-61d7ca92b600" providerId="ADAL" clId="{DAE4FCD7-7133-412A-8F15-C0DD83409DB2}" dt="2025-03-03T10:28:21.178" v="500" actId="20577"/>
          <ac:spMkLst>
            <pc:docMk/>
            <pc:sldMk cId="1766006224" sldId="265"/>
            <ac:spMk id="2" creationId="{004AB890-3E72-6843-D5E5-6A91BB0189C6}"/>
          </ac:spMkLst>
        </pc:spChg>
      </pc:sldChg>
      <pc:sldChg chg="modSp mod">
        <pc:chgData name="Justyna Malec" userId="c6c3cbb3-2d1b-48cc-b2cd-61d7ca92b600" providerId="ADAL" clId="{DAE4FCD7-7133-412A-8F15-C0DD83409DB2}" dt="2025-03-03T10:27:07.911" v="356" actId="20577"/>
        <pc:sldMkLst>
          <pc:docMk/>
          <pc:sldMk cId="636565397" sldId="266"/>
        </pc:sldMkLst>
        <pc:spChg chg="mod">
          <ac:chgData name="Justyna Malec" userId="c6c3cbb3-2d1b-48cc-b2cd-61d7ca92b600" providerId="ADAL" clId="{DAE4FCD7-7133-412A-8F15-C0DD83409DB2}" dt="2025-03-03T10:26:35.780" v="351" actId="20577"/>
          <ac:spMkLst>
            <pc:docMk/>
            <pc:sldMk cId="636565397" sldId="266"/>
            <ac:spMk id="2" creationId="{2A01F3D6-2B92-C44B-8BDB-5E66BC07FA46}"/>
          </ac:spMkLst>
        </pc:spChg>
        <pc:spChg chg="mod">
          <ac:chgData name="Justyna Malec" userId="c6c3cbb3-2d1b-48cc-b2cd-61d7ca92b600" providerId="ADAL" clId="{DAE4FCD7-7133-412A-8F15-C0DD83409DB2}" dt="2025-03-03T10:27:07.911" v="356" actId="20577"/>
          <ac:spMkLst>
            <pc:docMk/>
            <pc:sldMk cId="636565397" sldId="266"/>
            <ac:spMk id="3" creationId="{C76218D9-DC57-A2D0-01A0-5E488462CAB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3/3/2025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46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64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33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378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13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9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573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89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9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73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67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13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sp.szlichtyngowa.edu.pl/nieprawidlowa-pozycja-spoczynkowa-us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3">
            <a:extLst>
              <a:ext uri="{FF2B5EF4-FFF2-40B4-BE49-F238E27FC236}">
                <a16:creationId xmlns:a16="http://schemas.microsoft.com/office/drawing/2014/main" id="{06E49C9C-C9E3-EF56-D2C5-569D6F7287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500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8" name="Rectangle">
            <a:extLst>
              <a:ext uri="{FF2B5EF4-FFF2-40B4-BE49-F238E27FC236}">
                <a16:creationId xmlns:a16="http://schemas.microsoft.com/office/drawing/2014/main" id="{B4F75AE3-A3AC-DE4C-98FE-EC9DC3BF8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5267217" cy="6858000"/>
          </a:xfrm>
          <a:prstGeom prst="rect">
            <a:avLst/>
          </a:prstGeom>
          <a:gradFill flip="none" rotWithShape="1">
            <a:gsLst>
              <a:gs pos="31000">
                <a:schemeClr val="bg1">
                  <a:alpha val="80000"/>
                </a:schemeClr>
              </a:gs>
              <a:gs pos="0">
                <a:schemeClr val="bg1"/>
              </a:gs>
              <a:gs pos="100000">
                <a:schemeClr val="bg1">
                  <a:alpha val="34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7484FBF-3A63-8D51-BC71-F9BE2BA092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1" y="768334"/>
            <a:ext cx="4134538" cy="2866405"/>
          </a:xfrm>
        </p:spPr>
        <p:txBody>
          <a:bodyPr>
            <a:normAutofit/>
          </a:bodyPr>
          <a:lstStyle/>
          <a:p>
            <a:r>
              <a:rPr lang="pl-PL" sz="5400" dirty="0"/>
              <a:t>Trzymaj język za zębami…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B4FE701-6C98-7F00-8CA4-B4DBD52590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1" y="4283239"/>
            <a:ext cx="4134538" cy="1475177"/>
          </a:xfrm>
        </p:spPr>
        <p:txBody>
          <a:bodyPr>
            <a:normAutofit/>
          </a:bodyPr>
          <a:lstStyle/>
          <a:p>
            <a:r>
              <a:rPr lang="pl-PL" dirty="0"/>
              <a:t>Czyli to co widać na końcu złożonego procesu. </a:t>
            </a:r>
          </a:p>
        </p:txBody>
      </p:sp>
      <p:cxnSp>
        <p:nvCxnSpPr>
          <p:cNvPr id="29" name="Straight Connector 12">
            <a:extLst>
              <a:ext uri="{FF2B5EF4-FFF2-40B4-BE49-F238E27FC236}">
                <a16:creationId xmlns:a16="http://schemas.microsoft.com/office/drawing/2014/main" id="{41C79BB7-CCAB-2243-9830-5569626C4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453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14">
            <a:extLst>
              <a:ext uri="{FF2B5EF4-FFF2-40B4-BE49-F238E27FC236}">
                <a16:creationId xmlns:a16="http://schemas.microsoft.com/office/drawing/2014/main" id="{44406D7A-DB1A-D940-8AD1-93FAF9DD7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6" y="0"/>
            <a:ext cx="1900254" cy="6858000"/>
            <a:chOff x="10291746" y="0"/>
            <a:chExt cx="1900254" cy="6858000"/>
          </a:xfrm>
        </p:grpSpPr>
        <p:sp>
          <p:nvSpPr>
            <p:cNvPr id="31" name="Freeform 40">
              <a:extLst>
                <a:ext uri="{FF2B5EF4-FFF2-40B4-BE49-F238E27FC236}">
                  <a16:creationId xmlns:a16="http://schemas.microsoft.com/office/drawing/2014/main" id="{D0F85DF7-431B-BE45-B932-0E22FC3F8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41">
              <a:extLst>
                <a:ext uri="{FF2B5EF4-FFF2-40B4-BE49-F238E27FC236}">
                  <a16:creationId xmlns:a16="http://schemas.microsoft.com/office/drawing/2014/main" id="{BEA0AA89-2965-2A44-B84E-51C748B2D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42">
              <a:extLst>
                <a:ext uri="{FF2B5EF4-FFF2-40B4-BE49-F238E27FC236}">
                  <a16:creationId xmlns:a16="http://schemas.microsoft.com/office/drawing/2014/main" id="{7EC47259-887A-FD48-989C-42BC5A3C9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43">
              <a:extLst>
                <a:ext uri="{FF2B5EF4-FFF2-40B4-BE49-F238E27FC236}">
                  <a16:creationId xmlns:a16="http://schemas.microsoft.com/office/drawing/2014/main" id="{16E261C3-18BE-934F-8A2B-59BE70AE2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44">
              <a:extLst>
                <a:ext uri="{FF2B5EF4-FFF2-40B4-BE49-F238E27FC236}">
                  <a16:creationId xmlns:a16="http://schemas.microsoft.com/office/drawing/2014/main" id="{35A2267B-0862-A24E-87D2-6CE5187CF9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6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A404A0DE-A076-8C4E-B8D4-EBC9453377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53">
              <a:extLst>
                <a:ext uri="{FF2B5EF4-FFF2-40B4-BE49-F238E27FC236}">
                  <a16:creationId xmlns:a16="http://schemas.microsoft.com/office/drawing/2014/main" id="{9EED6D73-C275-3347-BB66-C83964257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479626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59" name="Group 2058">
            <a:extLst>
              <a:ext uri="{FF2B5EF4-FFF2-40B4-BE49-F238E27FC236}">
                <a16:creationId xmlns:a16="http://schemas.microsoft.com/office/drawing/2014/main" id="{70EBDB1D-17AA-8140-B216-35CBA8C9E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2060" name="Freeform 34">
              <a:extLst>
                <a:ext uri="{FF2B5EF4-FFF2-40B4-BE49-F238E27FC236}">
                  <a16:creationId xmlns:a16="http://schemas.microsoft.com/office/drawing/2014/main" id="{98E3FFBE-BCB2-4744-8CA3-BC11F11AD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61" name="Freeform 36">
              <a:extLst>
                <a:ext uri="{FF2B5EF4-FFF2-40B4-BE49-F238E27FC236}">
                  <a16:creationId xmlns:a16="http://schemas.microsoft.com/office/drawing/2014/main" id="{BBD5B432-1551-644A-B937-54EFF4201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62" name="Freeform 38">
              <a:extLst>
                <a:ext uri="{FF2B5EF4-FFF2-40B4-BE49-F238E27FC236}">
                  <a16:creationId xmlns:a16="http://schemas.microsoft.com/office/drawing/2014/main" id="{BDCFB512-5A0E-0143-B5B7-6A965E100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63" name="Freeform 50">
              <a:extLst>
                <a:ext uri="{FF2B5EF4-FFF2-40B4-BE49-F238E27FC236}">
                  <a16:creationId xmlns:a16="http://schemas.microsoft.com/office/drawing/2014/main" id="{EEDAA716-EDDF-5941-A55E-C12C893A3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004AB890-3E72-6843-D5E5-6A91BB018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280" y="770890"/>
            <a:ext cx="4133560" cy="126898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pl-PL" sz="2800" dirty="0"/>
              <a:t>Nieprawidłowa pozycja spoczynkowa języka</a:t>
            </a:r>
            <a:br>
              <a:rPr lang="pl-PL" sz="2800" dirty="0"/>
            </a:br>
            <a:br>
              <a:rPr lang="pl-PL" sz="2800" dirty="0"/>
            </a:br>
            <a:r>
              <a:rPr lang="pl-PL" sz="1000" dirty="0"/>
              <a:t>*na ilustracji: masa języka </a:t>
            </a:r>
            <a:r>
              <a:rPr lang="pl-PL" sz="1000"/>
              <a:t>na dnie jamy ustnej</a:t>
            </a:r>
            <a:endParaRPr lang="pl-PL" sz="2800"/>
          </a:p>
        </p:txBody>
      </p:sp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FFDAD061-1371-B361-BA1A-D91A53CDF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280" y="2160016"/>
            <a:ext cx="4133560" cy="36012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000" b="0" i="0" dirty="0">
              <a:effectLst/>
              <a:latin typeface="Abadi" panose="020F0502020204030204" pitchFamily="34" charset="0"/>
            </a:endParaRPr>
          </a:p>
          <a:p>
            <a:pPr marL="0" indent="0">
              <a:buNone/>
            </a:pPr>
            <a:endParaRPr lang="pl-PL" sz="1000" dirty="0">
              <a:latin typeface="Abadi" panose="020F0502020204030204" pitchFamily="34" charset="0"/>
            </a:endParaRPr>
          </a:p>
          <a:p>
            <a:pPr marL="0" indent="0">
              <a:buNone/>
            </a:pPr>
            <a:endParaRPr lang="pl-PL" sz="1000" b="0" i="0" dirty="0">
              <a:effectLst/>
              <a:latin typeface="Abadi" panose="020F0502020204030204" pitchFamily="34" charset="0"/>
            </a:endParaRPr>
          </a:p>
          <a:p>
            <a:pPr marL="0" indent="0">
              <a:buNone/>
            </a:pPr>
            <a:endParaRPr lang="pl-PL" sz="1000" dirty="0">
              <a:latin typeface="Abadi" panose="020F0502020204030204" pitchFamily="34" charset="0"/>
            </a:endParaRPr>
          </a:p>
          <a:p>
            <a:pPr marL="0" indent="0">
              <a:buNone/>
            </a:pPr>
            <a:endParaRPr lang="pl-PL" sz="1000" b="0" i="0" dirty="0">
              <a:effectLst/>
              <a:latin typeface="Abadi" panose="020F0502020204030204" pitchFamily="34" charset="0"/>
            </a:endParaRPr>
          </a:p>
          <a:p>
            <a:pPr marL="0" indent="0">
              <a:buNone/>
            </a:pPr>
            <a:endParaRPr lang="pl-PL" sz="1000" dirty="0">
              <a:latin typeface="Abadi" panose="020F0502020204030204" pitchFamily="34" charset="0"/>
            </a:endParaRPr>
          </a:p>
          <a:p>
            <a:pPr marL="0" indent="0">
              <a:buNone/>
            </a:pPr>
            <a:endParaRPr lang="pl-PL" sz="1000" b="0" i="0" dirty="0">
              <a:effectLst/>
              <a:latin typeface="Abadi" panose="020F0502020204030204" pitchFamily="34" charset="0"/>
            </a:endParaRPr>
          </a:p>
          <a:p>
            <a:pPr marL="0" indent="0">
              <a:buNone/>
            </a:pPr>
            <a:endParaRPr lang="pl-PL" sz="1000" dirty="0">
              <a:latin typeface="Abadi" panose="020F0502020204030204" pitchFamily="34" charset="0"/>
            </a:endParaRPr>
          </a:p>
          <a:p>
            <a:pPr marL="0" indent="0">
              <a:buNone/>
            </a:pPr>
            <a:endParaRPr lang="pl-PL" sz="1000" b="0" i="0" dirty="0">
              <a:effectLst/>
              <a:latin typeface="Abadi" panose="020F0502020204030204" pitchFamily="34" charset="0"/>
            </a:endParaRPr>
          </a:p>
          <a:p>
            <a:pPr marL="0" indent="0">
              <a:buNone/>
            </a:pPr>
            <a:endParaRPr lang="pl-PL" sz="1000" dirty="0">
              <a:latin typeface="Abadi" panose="020F0502020204030204" pitchFamily="34" charset="0"/>
            </a:endParaRPr>
          </a:p>
          <a:p>
            <a:pPr marL="0" indent="0">
              <a:buNone/>
            </a:pPr>
            <a:endParaRPr lang="pl-PL" sz="1000" b="0" i="0" dirty="0">
              <a:effectLst/>
              <a:latin typeface="Abadi" panose="020F0502020204030204" pitchFamily="34" charset="0"/>
            </a:endParaRPr>
          </a:p>
          <a:p>
            <a:pPr marL="0" indent="0">
              <a:buNone/>
            </a:pPr>
            <a:r>
              <a:rPr lang="pl-PL" sz="1000" b="0" i="0" dirty="0">
                <a:effectLst/>
                <a:latin typeface="Abadi" panose="020F0502020204030204" pitchFamily="34" charset="0"/>
              </a:rPr>
              <a:t>Źródło i zdjęcia: </a:t>
            </a:r>
            <a:r>
              <a:rPr lang="pl-PL" sz="1000" b="0" i="0" dirty="0" err="1">
                <a:effectLst/>
                <a:latin typeface="Abadi" panose="020F0502020204030204" pitchFamily="34" charset="0"/>
              </a:rPr>
              <a:t>Sobotta</a:t>
            </a:r>
            <a:r>
              <a:rPr lang="pl-PL" sz="1000" b="0" i="0" dirty="0">
                <a:effectLst/>
                <a:latin typeface="Abadi" panose="020F0502020204030204" pitchFamily="34" charset="0"/>
              </a:rPr>
              <a:t> Atlas Anatomii Człowieka- S. Kucharska, A. </a:t>
            </a:r>
            <a:r>
              <a:rPr lang="pl-PL" sz="1000" b="0" i="0" dirty="0" err="1">
                <a:effectLst/>
                <a:latin typeface="Abadi" panose="020F0502020204030204" pitchFamily="34" charset="0"/>
              </a:rPr>
              <a:t>Kittel</a:t>
            </a:r>
            <a:r>
              <a:rPr lang="pl-PL" sz="1000" b="0" i="0" dirty="0">
                <a:effectLst/>
                <a:latin typeface="Abadi" panose="020F0502020204030204" pitchFamily="34" charset="0"/>
              </a:rPr>
              <a:t>, Klinika </a:t>
            </a:r>
            <a:r>
              <a:rPr lang="pl-PL" sz="1000" b="0" i="0" dirty="0" err="1">
                <a:effectLst/>
                <a:latin typeface="Abadi" panose="020F0502020204030204" pitchFamily="34" charset="0"/>
              </a:rPr>
              <a:t>Benydent</a:t>
            </a:r>
            <a:r>
              <a:rPr lang="pl-PL" sz="1000" b="0" i="0" dirty="0">
                <a:effectLst/>
                <a:latin typeface="Abadi" panose="020F0502020204030204" pitchFamily="34" charset="0"/>
              </a:rPr>
              <a:t>, za: </a:t>
            </a:r>
            <a:r>
              <a:rPr lang="pl-PL" sz="1000" dirty="0">
                <a:latin typeface="Abad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Nieprawidłowa pozycja spoczynkowa ust – Szkoła Podstawowa im. Jana Pawła II</a:t>
            </a:r>
            <a:endParaRPr lang="en-US" sz="1000" dirty="0">
              <a:latin typeface="Abadi" panose="020F050202020403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9EFD16F-9848-8E41-67AE-0E9DAA089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97" r="4596" b="-1"/>
          <a:stretch/>
        </p:blipFill>
        <p:spPr bwMode="auto">
          <a:xfrm>
            <a:off x="20" y="1"/>
            <a:ext cx="6927143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65" name="Straight Connector 2064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93279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006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01F3D6-2B92-C44B-8BDB-5E66BC07F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dirty="0"/>
              <a:t>Propozycja ćwiczeń utrwalających prawidłową pozycję spoczynkową języka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6218D9-DC57-A2D0-01A0-5E488462C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AutoNum type="arabicPeriod"/>
            </a:pPr>
            <a:r>
              <a:rPr lang="pl-PL" dirty="0"/>
              <a:t>Kląskaj językiem – przyklejanie i odklejanie języka od podniebienia,</a:t>
            </a:r>
          </a:p>
          <a:p>
            <a:pPr marL="457200" indent="-457200">
              <a:buAutoNum type="arabicPeriod"/>
            </a:pPr>
            <a:r>
              <a:rPr lang="pl-PL" dirty="0"/>
              <a:t>Przyklej język do podniebienia, utrzymaj go w tej pozycji przez kilka sekund, następnie zamknij buzię i przełknij ślinę, </a:t>
            </a:r>
          </a:p>
          <a:p>
            <a:pPr marL="457200" indent="-457200">
              <a:buAutoNum type="arabicPeriod"/>
            </a:pPr>
            <a:r>
              <a:rPr lang="pl-PL" dirty="0"/>
              <a:t>Przyklej język do podniebienia, zamknij buzię, oddychaj przez chwilę nosem.</a:t>
            </a:r>
          </a:p>
          <a:p>
            <a:pPr marL="0" indent="0">
              <a:buNone/>
            </a:pPr>
            <a:r>
              <a:rPr lang="pl-PL" dirty="0"/>
              <a:t>Gdy dziecko bawi się, słucha, ogląda lub wykonuje każdą inną część niewymagającą mówienia warto przypominać o „przyklejeniu języka pod podniebienia i oddychaniu nosem”. </a:t>
            </a:r>
          </a:p>
          <a:p>
            <a:pPr marL="0" indent="0">
              <a:buNone/>
            </a:pPr>
            <a:r>
              <a:rPr lang="pl-PL" dirty="0"/>
              <a:t>Efekty=systematyczność</a:t>
            </a:r>
          </a:p>
        </p:txBody>
      </p:sp>
    </p:spTree>
    <p:extLst>
      <p:ext uri="{BB962C8B-B14F-4D97-AF65-F5344CB8AC3E}">
        <p14:creationId xmlns:p14="http://schemas.microsoft.com/office/powerpoint/2010/main" val="636565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E12985-25A5-2881-3672-4C91149EF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Teoretycznie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ED3EE0-6F26-7BCB-C432-4490D36D5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Istotnym problem, obserwowanym głównie  u dzieci jest wada wymowy polegająca na realizacji głosek w sposób </a:t>
            </a:r>
            <a:r>
              <a:rPr lang="pl-PL" dirty="0" err="1"/>
              <a:t>interdentalny</a:t>
            </a:r>
            <a:r>
              <a:rPr lang="pl-PL" dirty="0"/>
              <a:t> – </a:t>
            </a:r>
            <a:r>
              <a:rPr lang="pl-PL" dirty="0" err="1"/>
              <a:t>międzyzębowy</a:t>
            </a:r>
            <a:r>
              <a:rPr lang="pl-PL" dirty="0"/>
              <a:t>. Taki sposób realizacji jest określany jako deformacja. Dotyczy najczęściej głosek [s] [z] [c] [</a:t>
            </a:r>
            <a:r>
              <a:rPr lang="pl-PL" dirty="0" err="1"/>
              <a:t>dz</a:t>
            </a:r>
            <a:r>
              <a:rPr lang="pl-PL" dirty="0"/>
              <a:t>] [ś] [ź] [ć] [</a:t>
            </a:r>
            <a:r>
              <a:rPr lang="pl-PL" dirty="0" err="1"/>
              <a:t>dź</a:t>
            </a:r>
            <a:r>
              <a:rPr lang="pl-PL" dirty="0"/>
              <a:t>] [t] [d] [n] [l], rzadziej [</a:t>
            </a:r>
            <a:r>
              <a:rPr lang="pl-PL" dirty="0" err="1"/>
              <a:t>sz</a:t>
            </a:r>
            <a:r>
              <a:rPr lang="pl-PL" dirty="0"/>
              <a:t>] [ż] [</a:t>
            </a:r>
            <a:r>
              <a:rPr lang="pl-PL" dirty="0" err="1"/>
              <a:t>cz</a:t>
            </a:r>
            <a:r>
              <a:rPr lang="pl-PL" dirty="0"/>
              <a:t>] [</a:t>
            </a:r>
            <a:r>
              <a:rPr lang="pl-PL" dirty="0" err="1"/>
              <a:t>dż</a:t>
            </a:r>
            <a:r>
              <a:rPr lang="pl-PL" dirty="0"/>
              <a:t>]. Może dotyczyć zarówno jednego szeregu głosek, jak również wszystkich powyższych. </a:t>
            </a:r>
          </a:p>
        </p:txBody>
      </p:sp>
    </p:spTree>
    <p:extLst>
      <p:ext uri="{BB962C8B-B14F-4D97-AF65-F5344CB8AC3E}">
        <p14:creationId xmlns:p14="http://schemas.microsoft.com/office/powerpoint/2010/main" val="247513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AB91BB-49EC-3CA0-ECE0-B7DBB7D80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Deformacja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EC53E4-8490-522A-F6FB-DC0DB1612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Realizacje głosek o typie </a:t>
            </a:r>
            <a:r>
              <a:rPr lang="pl-PL" dirty="0" err="1"/>
              <a:t>międzyzębowym</a:t>
            </a:r>
            <a:r>
              <a:rPr lang="pl-PL" dirty="0"/>
              <a:t>, a więc deformacje</a:t>
            </a:r>
            <a:r>
              <a:rPr lang="pl-PL" u="sng" dirty="0">
                <a:solidFill>
                  <a:srgbClr val="FF0000"/>
                </a:solidFill>
              </a:rPr>
              <a:t> są zaburzeniem w każdym wieku </a:t>
            </a:r>
            <a:r>
              <a:rPr lang="pl-PL" u="sng" dirty="0"/>
              <a:t>( w odróżnieniu np. od substytucji (zamian) głosek np. realizowanie głoski [</a:t>
            </a:r>
            <a:r>
              <a:rPr lang="pl-PL" u="sng" dirty="0" err="1"/>
              <a:t>sz</a:t>
            </a:r>
            <a:r>
              <a:rPr lang="pl-PL" u="sng" dirty="0"/>
              <a:t>] jako głoskę [s] do określonego według norm wieku, przy czym każda z tych głosek nie pozostaje zdeformowana pod kątem ułożenia narządów artykulacyjnych) . </a:t>
            </a:r>
          </a:p>
        </p:txBody>
      </p:sp>
    </p:spTree>
    <p:extLst>
      <p:ext uri="{BB962C8B-B14F-4D97-AF65-F5344CB8AC3E}">
        <p14:creationId xmlns:p14="http://schemas.microsoft.com/office/powerpoint/2010/main" val="99583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04D05F-8842-9F58-E401-9601A3126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614" y="770890"/>
            <a:ext cx="5223849" cy="867787"/>
          </a:xfrm>
        </p:spPr>
        <p:txBody>
          <a:bodyPr>
            <a:normAutofit/>
          </a:bodyPr>
          <a:lstStyle/>
          <a:p>
            <a:r>
              <a:rPr lang="pl-PL" sz="2400" dirty="0"/>
              <a:t>Co może mieć wpływ na  występowanie deformacji głosek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96BB82-9C8D-C9F8-A7DE-EA9F9AF8D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/>
              <a:t>Istnieje wiele czynników sprzyjających występowaniu wady wymowy o typie deformacji </a:t>
            </a:r>
            <a:r>
              <a:rPr lang="pl-PL" dirty="0" err="1"/>
              <a:t>miedzyzębowej</a:t>
            </a:r>
            <a:r>
              <a:rPr lang="pl-PL" dirty="0"/>
              <a:t>, są to  m.in. </a:t>
            </a:r>
          </a:p>
          <a:p>
            <a:r>
              <a:rPr lang="pl-PL" dirty="0"/>
              <a:t>Obniżone zdolności motoryczne narządów artykulacyjnych, </a:t>
            </a:r>
          </a:p>
          <a:p>
            <a:pPr marL="0" indent="0">
              <a:buNone/>
            </a:pPr>
            <a:r>
              <a:rPr lang="pl-PL" dirty="0"/>
              <a:t>* nieprawidłowe napięcie mięśniowe – zarówno napięcie obniżone, jak również wzmożone, asymetria,  </a:t>
            </a:r>
          </a:p>
          <a:p>
            <a:pPr marL="0" indent="0">
              <a:buNone/>
            </a:pPr>
            <a:r>
              <a:rPr lang="pl-PL" dirty="0"/>
              <a:t>* wybiórczość pokarmowa- dieta oparta głównie o pokarmy w formie płynów i papek,</a:t>
            </a:r>
          </a:p>
          <a:p>
            <a:r>
              <a:rPr lang="pl-PL" dirty="0"/>
              <a:t>nieprawidłowa technika połykania,</a:t>
            </a:r>
          </a:p>
          <a:p>
            <a:r>
              <a:rPr lang="pl-PL" u="sng" dirty="0"/>
              <a:t>nieprawidłowa pozycja spoczynkowa języka</a:t>
            </a:r>
            <a:r>
              <a:rPr lang="pl-PL" dirty="0"/>
              <a:t>, </a:t>
            </a:r>
          </a:p>
          <a:p>
            <a:r>
              <a:rPr lang="pl-PL" dirty="0"/>
              <a:t>Niewłaściwy tor oddechowy (tor ustny) – np. na skutek niedrożności górnych dróg oddechowych, czy też nieprawidłowości w obrębie napięcia mięśniowego, </a:t>
            </a:r>
          </a:p>
          <a:p>
            <a:r>
              <a:rPr lang="pl-PL" dirty="0"/>
              <a:t>Wady anatomiczne w obrębie jamy ustnej – np. wędzidełka – językowe, policzkowe, wargowe, które ograniczają ruchomość i wpływają na działanie mięśni </a:t>
            </a:r>
            <a:r>
              <a:rPr lang="pl-PL" dirty="0" err="1"/>
              <a:t>orofacjalnych</a:t>
            </a:r>
            <a:r>
              <a:rPr lang="pl-PL" dirty="0"/>
              <a:t>,</a:t>
            </a:r>
          </a:p>
          <a:p>
            <a:r>
              <a:rPr lang="pl-PL" dirty="0"/>
              <a:t>Wady zgryzu. </a:t>
            </a:r>
          </a:p>
        </p:txBody>
      </p:sp>
    </p:spTree>
    <p:extLst>
      <p:ext uri="{BB962C8B-B14F-4D97-AF65-F5344CB8AC3E}">
        <p14:creationId xmlns:p14="http://schemas.microsoft.com/office/powerpoint/2010/main" val="116812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43EA1-233F-810B-0887-F7B696AEE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Złożony problem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E36572-696D-4511-4531-2B32716D5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W przypadku </a:t>
            </a:r>
            <a:r>
              <a:rPr lang="pl-PL" dirty="0" err="1"/>
              <a:t>międzyzębowości</a:t>
            </a:r>
            <a:r>
              <a:rPr lang="pl-PL" dirty="0"/>
              <a:t> istotne jest </a:t>
            </a:r>
            <a:r>
              <a:rPr lang="pl-PL" u="sng" dirty="0"/>
              <a:t>między innymi </a:t>
            </a:r>
            <a:r>
              <a:rPr lang="pl-PL" dirty="0"/>
              <a:t>sprawdzenie postawy ciała, napięcia mięśniowego oraz wprowadzenie odpowiednich ćwiczeń jeśli zaistnieje taka potrzeba. Warto udać się do fizjoterapeuty, </a:t>
            </a:r>
            <a:r>
              <a:rPr lang="pl-PL" dirty="0" err="1"/>
              <a:t>osteopaty</a:t>
            </a:r>
            <a:r>
              <a:rPr lang="pl-PL" dirty="0"/>
              <a:t>. Bez właściwej postawy prawidłowa pozycja spoczynkowa języka jest często trudna do osiągnięcia. Jeśli możliwą przyczyną zaburzeń funkcji mogą być nieprawidłowości w obrębie wędzidełek, do rozważenia pozostaje korekta (po odpowiednim przygotowaniu – stymulacji przed zabiegiem oraz po zabiegu – według wytycznych logopedy oraz operatora wykonującego zabieg). </a:t>
            </a:r>
          </a:p>
        </p:txBody>
      </p:sp>
    </p:spTree>
    <p:extLst>
      <p:ext uri="{BB962C8B-B14F-4D97-AF65-F5344CB8AC3E}">
        <p14:creationId xmlns:p14="http://schemas.microsoft.com/office/powerpoint/2010/main" val="205022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7FBF37-7743-3264-1A98-BB2242F5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Najpierw baza potem głoska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B2E53F-E3F4-6F9E-19BD-1ACE6E4F7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Rozpoczęcie utrwalania głosek realizowanych w sposób </a:t>
            </a:r>
            <a:r>
              <a:rPr lang="pl-PL" dirty="0" err="1"/>
              <a:t>międzyzębowy</a:t>
            </a:r>
            <a:r>
              <a:rPr lang="pl-PL" dirty="0"/>
              <a:t> bez refleksji na temat przyczyn oraz ćwiczeń poprzedzających – motorycznych, mięśniowych, oddechowych itd. jest działaniem podobnym do </a:t>
            </a:r>
            <a:r>
              <a:rPr lang="pl-PL" i="1" dirty="0"/>
              <a:t>czytania książki zaczynając od prawej strony wersów. </a:t>
            </a:r>
          </a:p>
          <a:p>
            <a:pPr marL="0" indent="0">
              <a:buNone/>
            </a:pPr>
            <a:r>
              <a:rPr lang="pl-PL" dirty="0"/>
              <a:t>*zdarzają się przypadki, w których dziecko nie przejawia na danym etapie (gdy trafia do logopedy, najczęściej po wcześniejszych ćwiczeniach) trudności motorycznych, oddechowych. Każde działania programowane są adekwatnie do przypadku.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Przyczyna -&gt;Odpowiednie działania specjalistyczne</a:t>
            </a:r>
          </a:p>
        </p:txBody>
      </p:sp>
    </p:spTree>
    <p:extLst>
      <p:ext uri="{BB962C8B-B14F-4D97-AF65-F5344CB8AC3E}">
        <p14:creationId xmlns:p14="http://schemas.microsoft.com/office/powerpoint/2010/main" val="1092479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7A36CF-0174-EC2F-FA0E-A0817A60F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Systematyczne ćwiczenia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5C9610-675C-00ED-1527-ECB41AFDF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Gdy dziecko realizuje głoski w sposób </a:t>
            </a:r>
            <a:r>
              <a:rPr lang="pl-PL" dirty="0" err="1"/>
              <a:t>międzyzębowy</a:t>
            </a:r>
            <a:r>
              <a:rPr lang="pl-PL" dirty="0"/>
              <a:t> istotne i niezbędne jest wyeliminowanie przyczyn zaburzeń (lub jeśli nie jest to możliwe zminimalizowanie przyczyn zaburzeń) oraz systematyczne ćwiczenia prowadzone przez opiekunów/ opiekuna dziecka na podstawie zaleceń logopedy. </a:t>
            </a:r>
          </a:p>
          <a:p>
            <a:pPr marL="0" indent="0">
              <a:buNone/>
            </a:pPr>
            <a:endParaRPr lang="pl-PL" u="sng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9677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4D3336-E77A-AC5C-9BAA-132E57BFD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Ważne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B3EC14-8E7C-0D40-0556-2243520B6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pl-PL" dirty="0"/>
              <a:t>Dziecko powinno oddychać torem nosowym – jeśli „oddycha buzią” warto poszerzyć diagnostykę – wizyta u laryngologa, fizjoterapeuty, </a:t>
            </a:r>
          </a:p>
          <a:p>
            <a:pPr marL="457200" indent="-457200">
              <a:buAutoNum type="arabicPeriod"/>
            </a:pPr>
            <a:r>
              <a:rPr lang="pl-PL" dirty="0"/>
              <a:t>Prawidłowa pozycja spoczynkowa języka – gdy nic nie mówimy, nie jemy, język powinien pozostawać w pozycji wertykalno-horyzontalnej (prościej – język pozostaje „przyklejony” do podniebienia).</a:t>
            </a:r>
          </a:p>
          <a:p>
            <a:pPr marL="457200" indent="-457200">
              <a:buAutoNum type="arabicPeriod"/>
            </a:pPr>
            <a:r>
              <a:rPr lang="pl-PL" dirty="0"/>
              <a:t>Gdy dziecko realizuje głoski </a:t>
            </a:r>
            <a:r>
              <a:rPr lang="pl-PL" dirty="0" err="1"/>
              <a:t>międzyzębowo</a:t>
            </a:r>
            <a:r>
              <a:rPr lang="pl-PL" dirty="0"/>
              <a:t> warto poszerzyć diagnozę -  konsultacje </a:t>
            </a:r>
            <a:r>
              <a:rPr lang="pl-PL" dirty="0" err="1"/>
              <a:t>orotodontyczna</a:t>
            </a:r>
            <a:r>
              <a:rPr lang="pl-PL" dirty="0"/>
              <a:t>, fizjoterapeutyczna, laryngologiczna</a:t>
            </a:r>
            <a:r>
              <a:rPr lang="pl-PL"/>
              <a:t>, logopedyczna</a:t>
            </a:r>
            <a:r>
              <a:rPr lang="pl-PL" dirty="0"/>
              <a:t>. </a:t>
            </a:r>
          </a:p>
          <a:p>
            <a:pPr marL="457200" indent="-457200">
              <a:buAutoNum type="arabicPeriod"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Powyższe umiejętności stanowią podstawę do dalszych działań. </a:t>
            </a:r>
          </a:p>
        </p:txBody>
      </p:sp>
    </p:spTree>
    <p:extLst>
      <p:ext uri="{BB962C8B-B14F-4D97-AF65-F5344CB8AC3E}">
        <p14:creationId xmlns:p14="http://schemas.microsoft.com/office/powerpoint/2010/main" val="4293481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2" name="Rectangle 1032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3" name="Group 1034">
            <a:extLst>
              <a:ext uri="{FF2B5EF4-FFF2-40B4-BE49-F238E27FC236}">
                <a16:creationId xmlns:a16="http://schemas.microsoft.com/office/drawing/2014/main" id="{70EBDB1D-17AA-8140-B216-35CBA8C9E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074" name="Freeform 34">
              <a:extLst>
                <a:ext uri="{FF2B5EF4-FFF2-40B4-BE49-F238E27FC236}">
                  <a16:creationId xmlns:a16="http://schemas.microsoft.com/office/drawing/2014/main" id="{98E3FFBE-BCB2-4744-8CA3-BC11F11AD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75" name="Freeform 36">
              <a:extLst>
                <a:ext uri="{FF2B5EF4-FFF2-40B4-BE49-F238E27FC236}">
                  <a16:creationId xmlns:a16="http://schemas.microsoft.com/office/drawing/2014/main" id="{BBD5B432-1551-644A-B937-54EFF4201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76" name="Freeform 38">
              <a:extLst>
                <a:ext uri="{FF2B5EF4-FFF2-40B4-BE49-F238E27FC236}">
                  <a16:creationId xmlns:a16="http://schemas.microsoft.com/office/drawing/2014/main" id="{BDCFB512-5A0E-0143-B5B7-6A965E100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77" name="Freeform 50">
              <a:extLst>
                <a:ext uri="{FF2B5EF4-FFF2-40B4-BE49-F238E27FC236}">
                  <a16:creationId xmlns:a16="http://schemas.microsoft.com/office/drawing/2014/main" id="{EEDAA716-EDDF-5941-A55E-C12C893A3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792C0FEA-3BD5-5916-AAB3-51DE41520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280" y="770890"/>
            <a:ext cx="4133560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3100" dirty="0"/>
              <a:t>Prawidłowa pozycja spoczynkowa języka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8A644DD5-9D87-8A7D-37DC-68AAD6666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280" y="2160016"/>
            <a:ext cx="4133560" cy="3601212"/>
          </a:xfrm>
        </p:spPr>
        <p:txBody>
          <a:bodyPr>
            <a:normAutofit/>
          </a:bodyPr>
          <a:lstStyle/>
          <a:p>
            <a:endParaRPr lang="pl-PL" sz="1000" dirty="0"/>
          </a:p>
          <a:p>
            <a:endParaRPr lang="pl-PL" sz="1000" dirty="0"/>
          </a:p>
          <a:p>
            <a:endParaRPr lang="pl-PL" sz="1000" dirty="0"/>
          </a:p>
          <a:p>
            <a:endParaRPr lang="pl-PL" sz="1000" dirty="0"/>
          </a:p>
          <a:p>
            <a:endParaRPr lang="pl-PL" sz="1000" dirty="0"/>
          </a:p>
          <a:p>
            <a:endParaRPr lang="pl-PL" sz="1000" dirty="0"/>
          </a:p>
          <a:p>
            <a:endParaRPr lang="pl-PL" sz="1000" dirty="0"/>
          </a:p>
          <a:p>
            <a:endParaRPr lang="pl-PL" sz="1000" dirty="0"/>
          </a:p>
          <a:p>
            <a:endParaRPr lang="pl-PL" sz="1000" dirty="0"/>
          </a:p>
          <a:p>
            <a:endParaRPr lang="pl-PL" sz="1000" dirty="0"/>
          </a:p>
          <a:p>
            <a:endParaRPr lang="pl-PL" sz="1000" dirty="0"/>
          </a:p>
          <a:p>
            <a:endParaRPr lang="pl-PL" sz="1000" dirty="0"/>
          </a:p>
          <a:p>
            <a:r>
              <a:rPr lang="pl-PL" sz="1000" dirty="0"/>
              <a:t>Źródło: https://www.logopeda-lodz.eu/blog/jak-wyglada-pozycja-wertykalno-horyzontalna-jezyka/</a:t>
            </a:r>
            <a:endParaRPr lang="en-US" sz="1000" dirty="0"/>
          </a:p>
        </p:txBody>
      </p:sp>
      <p:pic>
        <p:nvPicPr>
          <p:cNvPr id="1026" name="Picture 2" descr="pozycja wertykalno-horyzontalna">
            <a:extLst>
              <a:ext uri="{FF2B5EF4-FFF2-40B4-BE49-F238E27FC236}">
                <a16:creationId xmlns:a16="http://schemas.microsoft.com/office/drawing/2014/main" id="{4CCF06FE-58B1-4CF7-974A-A8F91344D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0" r="1465"/>
          <a:stretch/>
        </p:blipFill>
        <p:spPr bwMode="auto">
          <a:xfrm>
            <a:off x="950634" y="809039"/>
            <a:ext cx="5038753" cy="498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78" name="Straight Connector 1040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93279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760319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721</Words>
  <Application>Microsoft Office PowerPoint</Application>
  <PresentationFormat>Panoramiczny</PresentationFormat>
  <Paragraphs>65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Abadi</vt:lpstr>
      <vt:lpstr>Arial</vt:lpstr>
      <vt:lpstr>Avenir Next</vt:lpstr>
      <vt:lpstr>Neue Haas Grotesk Text Pro</vt:lpstr>
      <vt:lpstr>PunchcardVTI</vt:lpstr>
      <vt:lpstr>Trzymaj język za zębami…</vt:lpstr>
      <vt:lpstr>Teoretycznie</vt:lpstr>
      <vt:lpstr>Deformacja</vt:lpstr>
      <vt:lpstr>Co może mieć wpływ na  występowanie deformacji głosek</vt:lpstr>
      <vt:lpstr>Złożony problem</vt:lpstr>
      <vt:lpstr>Najpierw baza potem głoska</vt:lpstr>
      <vt:lpstr>Systematyczne ćwiczenia</vt:lpstr>
      <vt:lpstr>Ważne</vt:lpstr>
      <vt:lpstr>Prawidłowa pozycja spoczynkowa języka</vt:lpstr>
      <vt:lpstr>Nieprawidłowa pozycja spoczynkowa języka  *na ilustracji: masa języka na dnie jamy ustnej</vt:lpstr>
      <vt:lpstr>Propozycja ćwiczeń utrwalających prawidłową pozycję spoczynkową języka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Justyna Malec</dc:creator>
  <cp:lastModifiedBy>Justyna Malec</cp:lastModifiedBy>
  <cp:revision>1</cp:revision>
  <dcterms:created xsi:type="dcterms:W3CDTF">2025-02-26T08:56:34Z</dcterms:created>
  <dcterms:modified xsi:type="dcterms:W3CDTF">2025-03-03T10:28:21Z</dcterms:modified>
</cp:coreProperties>
</file>