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Playfair Display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layfairDisplay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layfairDisplay-italic.fntdata"/><Relationship Id="rId25" Type="http://schemas.openxmlformats.org/officeDocument/2006/relationships/font" Target="fonts/PlayfairDisplay-bold.fntdata"/><Relationship Id="rId28" Type="http://schemas.openxmlformats.org/officeDocument/2006/relationships/font" Target="fonts/Lato-regular.fntdata"/><Relationship Id="rId27" Type="http://schemas.openxmlformats.org/officeDocument/2006/relationships/font" Target="fonts/PlayfairDispl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42d4d5c498_0_7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42d4d5c49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435b42279d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435b42279d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35b42279d_0_7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435b42279d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2d4d5c498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42d4d5c498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fb5b82608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fb5b82608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35b42279d_0_6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435b42279d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435b42279d_0_7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435b42279d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fb5b82608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fb5b82608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c6f83aa91_0_9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c6f83aa91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6f83aa91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6f83aa91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435b4227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435b4227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83aa91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83aa91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6f83aa91_0_8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6f83aa9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42d4d5c498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42d4d5c498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6f83aa91_0_7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6f83aa91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6f83aa91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c6f83aa91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fb5b82608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fb5b82608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Relationship Id="rId4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Rada Rodziców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000"/>
              <a:t>Szkoły Podstawowej nr 403</a:t>
            </a:r>
            <a:endParaRPr sz="3000"/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/>
              <a:t>Sprawozdanie z działalności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za rok szkolny 2023/2024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idx="2" type="body"/>
          </p:nvPr>
        </p:nvSpPr>
        <p:spPr>
          <a:xfrm>
            <a:off x="4939500" y="392625"/>
            <a:ext cx="3837000" cy="402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6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Wsparcie Świetlicy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120"/>
              <a:t>Na rzecz doposażenia świetlicy zebrano </a:t>
            </a:r>
            <a:r>
              <a:rPr b="1" lang="en" sz="2120"/>
              <a:t>12 200 zł</a:t>
            </a:r>
            <a:r>
              <a:rPr lang="en" sz="2120"/>
              <a:t>, a wydano </a:t>
            </a:r>
            <a:r>
              <a:rPr b="1" lang="en" sz="2120"/>
              <a:t>16 877,86 </a:t>
            </a:r>
            <a:r>
              <a:rPr lang="en" sz="2120"/>
              <a:t>zł (w tym rezerwa z roku zeszłego i dodatkowe finansowanie przyznane uchwałą).</a:t>
            </a:r>
            <a:endParaRPr sz="212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Z tych środków zakupiono między innymi:</a:t>
            </a:r>
            <a:endParaRPr/>
          </a:p>
          <a:p>
            <a:pPr indent="-30003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7 kompletów </a:t>
            </a:r>
            <a:r>
              <a:rPr b="1" lang="en"/>
              <a:t>szachów</a:t>
            </a:r>
            <a:r>
              <a:rPr lang="en"/>
              <a:t> i 19 </a:t>
            </a:r>
            <a:r>
              <a:rPr b="1" lang="en"/>
              <a:t>gier planszowych</a:t>
            </a:r>
            <a:endParaRPr b="1"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21 piłek, 17 skakanek, zestaw sportowo-animacyjny i inny </a:t>
            </a:r>
            <a:r>
              <a:rPr b="1" lang="en"/>
              <a:t>sprzęt sportowy</a:t>
            </a:r>
            <a:endParaRPr b="1"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34 zestawy do robienia bransoletek z gumek i 27 zestawów z koralikami do bransoletek</a:t>
            </a:r>
            <a:endParaRPr b="1"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8 zestawów klocków </a:t>
            </a:r>
            <a:r>
              <a:rPr b="1" lang="en"/>
              <a:t>LEGO</a:t>
            </a:r>
            <a:endParaRPr b="1"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240 klejów w sztyfcie</a:t>
            </a:r>
            <a:endParaRPr b="1"/>
          </a:p>
          <a:p>
            <a:pPr indent="-30003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Materiały do prac plastycznych</a:t>
            </a:r>
            <a:r>
              <a:rPr lang="en"/>
              <a:t> w tym papier, kleje, bibuły, oczka do wyklejania, druciki, papier do origami, patyczki, jajka styropianowe, drewniane serca, mulinę, papilotki i wiele wiele innych. :)</a:t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3">
            <a:alphaModFix/>
          </a:blip>
          <a:srcRect b="0" l="0" r="3864" t="0"/>
          <a:stretch/>
        </p:blipFill>
        <p:spPr>
          <a:xfrm>
            <a:off x="0" y="-244999"/>
            <a:ext cx="4572000" cy="6340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 rotWithShape="1">
          <a:blip r:embed="rId3">
            <a:alphaModFix/>
          </a:blip>
          <a:srcRect b="0" l="0" r="0" t="5303"/>
          <a:stretch/>
        </p:blipFill>
        <p:spPr>
          <a:xfrm>
            <a:off x="379500" y="343400"/>
            <a:ext cx="3529647" cy="445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861575" y="900500"/>
            <a:ext cx="3342524" cy="445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/>
          <p:nvPr>
            <p:ph idx="2" type="body"/>
          </p:nvPr>
        </p:nvSpPr>
        <p:spPr>
          <a:xfrm>
            <a:off x="4939500" y="400800"/>
            <a:ext cx="3837000" cy="401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Piknik rodzinny</a:t>
            </a:r>
            <a:endParaRPr sz="36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Animacje, w tym: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Dmuchańce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Pokazy sportowe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Bańki mydlane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Wóz strażacki, karetka i pokazy pierwszej pomocy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Przekąski: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Pizza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Popcorn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Food trucki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Dekoracje</a:t>
            </a:r>
            <a:endParaRPr/>
          </a:p>
        </p:txBody>
      </p:sp>
      <p:pic>
        <p:nvPicPr>
          <p:cNvPr id="135" name="Google Shape;135;p24"/>
          <p:cNvPicPr preferRelativeResize="0"/>
          <p:nvPr/>
        </p:nvPicPr>
        <p:blipFill rotWithShape="1">
          <a:blip r:embed="rId3">
            <a:alphaModFix/>
          </a:blip>
          <a:srcRect b="17668" l="0" r="14273" t="0"/>
          <a:stretch/>
        </p:blipFill>
        <p:spPr>
          <a:xfrm>
            <a:off x="0" y="-190350"/>
            <a:ext cx="4572000" cy="58548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0002" y="1197775"/>
            <a:ext cx="5057772" cy="3793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/>
          <p:cNvPicPr preferRelativeResize="0"/>
          <p:nvPr/>
        </p:nvPicPr>
        <p:blipFill rotWithShape="1">
          <a:blip r:embed="rId3">
            <a:alphaModFix/>
          </a:blip>
          <a:srcRect b="10104" l="4736" r="9448" t="10643"/>
          <a:stretch/>
        </p:blipFill>
        <p:spPr>
          <a:xfrm>
            <a:off x="157075" y="152400"/>
            <a:ext cx="5536123" cy="383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6875" y="152400"/>
            <a:ext cx="3134726" cy="4179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idx="2" type="body"/>
          </p:nvPr>
        </p:nvSpPr>
        <p:spPr>
          <a:xfrm>
            <a:off x="4939500" y="400800"/>
            <a:ext cx="3837000" cy="401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Finansowanie nagród w konkursach szkolnych:</a:t>
            </a:r>
            <a:endParaRPr sz="36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6 392,93 zł </a:t>
            </a:r>
            <a:r>
              <a:rPr lang="en"/>
              <a:t>przekazano na nagrody w </a:t>
            </a:r>
            <a:r>
              <a:rPr b="1" lang="en"/>
              <a:t>26 konkursach</a:t>
            </a:r>
            <a:r>
              <a:rPr lang="en"/>
              <a:t> szkolnych</a:t>
            </a: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300"/>
            <a:ext cx="457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idx="2" type="body"/>
          </p:nvPr>
        </p:nvSpPr>
        <p:spPr>
          <a:xfrm>
            <a:off x="5195850" y="400800"/>
            <a:ext cx="3580500" cy="401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Zakończenie roku szkolnego</a:t>
            </a:r>
            <a:endParaRPr sz="3600"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Podziękowania dla kadry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Zakładki do książek, naklejki i cukierki dla dzieci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Dekoracje</a:t>
            </a:r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 rotWithShape="1">
          <a:blip r:embed="rId3">
            <a:alphaModFix/>
          </a:blip>
          <a:srcRect b="5855" l="0" r="12464" t="0"/>
          <a:stretch/>
        </p:blipFill>
        <p:spPr>
          <a:xfrm>
            <a:off x="-1430925" y="-11200"/>
            <a:ext cx="637605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Fundusz Rady Rodziców</a:t>
            </a:r>
            <a:endParaRPr/>
          </a:p>
        </p:txBody>
      </p:sp>
      <p:sp>
        <p:nvSpPr>
          <p:cNvPr id="165" name="Google Shape;165;p29"/>
          <p:cNvSpPr txBox="1"/>
          <p:nvPr>
            <p:ph idx="4294967295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Ze względu na niższe niż przewidziane koszty pikniku szkolnego i zakupu stojaków na hulajnogi oraz brak dodatkowych kosztów bankowych - na poczet nowego roku szkolnego przekazywane jest </a:t>
            </a:r>
            <a:r>
              <a:rPr b="1" lang="en"/>
              <a:t>12 802,74 zł</a:t>
            </a:r>
            <a:r>
              <a:rPr lang="en"/>
              <a:t> zamiast planowanych ok. 7 000 zł.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Kontakt</a:t>
            </a:r>
            <a:endParaRPr sz="3000"/>
          </a:p>
        </p:txBody>
      </p:sp>
      <p:sp>
        <p:nvSpPr>
          <p:cNvPr id="171" name="Google Shape;171;p30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E-mail:</a:t>
            </a:r>
            <a:br>
              <a:rPr b="1" lang="en" sz="1600"/>
            </a:br>
            <a:r>
              <a:rPr lang="en" sz="1400"/>
              <a:t>rr.sp403@gmail.com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30"/>
          <p:cNvPicPr preferRelativeResize="0"/>
          <p:nvPr/>
        </p:nvPicPr>
        <p:blipFill rotWithShape="1">
          <a:blip r:embed="rId3">
            <a:alphaModFix/>
          </a:blip>
          <a:srcRect b="3053" l="4436" r="2936" t="0"/>
          <a:stretch/>
        </p:blipFill>
        <p:spPr>
          <a:xfrm>
            <a:off x="5458500" y="-937625"/>
            <a:ext cx="4357352" cy="608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Sprawozdanie z działalności</a:t>
            </a:r>
            <a:endParaRPr/>
          </a:p>
        </p:txBody>
      </p:sp>
      <p:sp>
        <p:nvSpPr>
          <p:cNvPr id="75" name="Google Shape;75;p14"/>
          <p:cNvSpPr txBox="1"/>
          <p:nvPr>
            <p:ph idx="4294967295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Rada Rodziców odbyła </a:t>
            </a:r>
            <a:r>
              <a:rPr b="1" lang="en"/>
              <a:t>4 spotkania protokołowane</a:t>
            </a:r>
            <a:r>
              <a:rPr lang="en"/>
              <a:t>, podczas których przyjęto </a:t>
            </a:r>
            <a:r>
              <a:rPr b="1" lang="en"/>
              <a:t>14</a:t>
            </a:r>
            <a:r>
              <a:rPr b="1" lang="en"/>
              <a:t> uchwał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 szczególności w roku szkolnym 2023/2024 Rada Rodziców: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Wyłoniła Prezydium i Komisję Rewizyjną, przyjęła plan pracy i Preliminarz budżetowy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Realizowała i finansowała zakupy dla świetlicy szkolnej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Zorganizowała Kiermasz Świąteczny, Bal Karnawałowy oraz Piknik Rodzinny, a także dwa pokazy tańców ludowych i dwie dyskoteki szkolne dla klas starszych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Przyjmowała wpłaty za karty świetlicowe i opłacała za nie faktury od dostawcy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Zorganizowała i sfinansowała zakup stojaków na hulajnogi.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 kwestiach nie wymagających zwoływania posiedzenia rada głosowała w trybie zdalnym.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Sprawozdanie z działalności</a:t>
            </a:r>
            <a:endParaRPr/>
          </a:p>
        </p:txBody>
      </p:sp>
      <p:sp>
        <p:nvSpPr>
          <p:cNvPr id="81" name="Google Shape;81;p15"/>
          <p:cNvSpPr txBox="1"/>
          <p:nvPr>
            <p:ph idx="4294967295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Prezydium Rady Rodziców odbywało również regularne spotkania z Dyrekcją szkoły w celu ustalania spraw bieżących.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Zgodnie z obowiązującymi przepisami Rada opiniowała </a:t>
            </a:r>
            <a:r>
              <a:rPr b="1" lang="en"/>
              <a:t>Program wychowawczo-profilaktyczny </a:t>
            </a:r>
            <a:r>
              <a:rPr lang="en"/>
              <a:t>i projekt </a:t>
            </a:r>
            <a:r>
              <a:rPr b="1" lang="en"/>
              <a:t>Planu Finansowego</a:t>
            </a:r>
            <a:r>
              <a:rPr lang="en"/>
              <a:t>, a także była konsultowana i mogła wydać opinie w procesach awansowych nauczycieli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Dodatkowe informacje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idx="4294967295"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Rada Rodziców</a:t>
            </a:r>
            <a:endParaRPr/>
          </a:p>
        </p:txBody>
      </p:sp>
      <p:sp>
        <p:nvSpPr>
          <p:cNvPr id="92" name="Google Shape;92;p17"/>
          <p:cNvSpPr txBox="1"/>
          <p:nvPr>
            <p:ph idx="4294967295" type="body"/>
          </p:nvPr>
        </p:nvSpPr>
        <p:spPr>
          <a:xfrm>
            <a:off x="311700" y="1103675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W roku szkolnym 2023/2024 w skład Rady Rodziców weszli przedstawiciele 30 oddziałów klasowych.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idx="2" type="body"/>
          </p:nvPr>
        </p:nvSpPr>
        <p:spPr>
          <a:xfrm>
            <a:off x="4208325" y="414150"/>
            <a:ext cx="4649100" cy="406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Skład:</a:t>
            </a:r>
            <a:endParaRPr b="1"/>
          </a:p>
          <a:p>
            <a:pPr indent="-309562" lvl="0" marL="457200" rtl="0" algn="l"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lang="en" sz="1500"/>
              <a:t>Marta Wójcicka</a:t>
            </a:r>
            <a:endParaRPr sz="1500"/>
          </a:p>
          <a:p>
            <a:pPr indent="-30956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00"/>
              <a:t>Paweł Gancarz</a:t>
            </a:r>
            <a:endParaRPr sz="1500"/>
          </a:p>
          <a:p>
            <a:pPr indent="-309562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1500"/>
              <a:t>Jacek Burszta</a:t>
            </a:r>
            <a:endParaRPr sz="1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Zadania:</a:t>
            </a:r>
            <a:endParaRPr b="1"/>
          </a:p>
          <a:p>
            <a:pPr indent="-309562" lvl="0" marL="457200" rtl="0" algn="l">
              <a:spcBef>
                <a:spcPts val="80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500"/>
              <a:t>Stały kontakt z Dyrekcją i Kierowniczką Świetlicy, ustalanie spraw bieżących.</a:t>
            </a:r>
            <a:endParaRPr sz="1500"/>
          </a:p>
          <a:p>
            <a:pPr indent="-30956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500"/>
              <a:t>Planowanie prac Rady Rodziców - spotkań i projektów uchwał.</a:t>
            </a:r>
            <a:endParaRPr sz="1500"/>
          </a:p>
          <a:p>
            <a:pPr indent="-30956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500"/>
              <a:t>Obsługa rachunku bankowego - podsumowywanie wpłat i wykonywanie przelewów.</a:t>
            </a:r>
            <a:endParaRPr sz="1500"/>
          </a:p>
          <a:p>
            <a:pPr indent="-30956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500"/>
              <a:t>Zamawianie materiałów do świetlicy szkolnej i dodatkowe zakupy na rzecz szkoły (poczęstunki, dekoracje, podziękowania,  inne).</a:t>
            </a:r>
            <a:endParaRPr sz="1500"/>
          </a:p>
          <a:p>
            <a:pPr indent="-30956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500"/>
              <a:t>Organizacja zdjęć w szkole i wydarzeń szkolnych (bal, piknik, kiermasz, dyskoteki, koncerty).</a:t>
            </a:r>
            <a:endParaRPr sz="1500"/>
          </a:p>
          <a:p>
            <a:pPr indent="-309562" lvl="0" marL="457200" rtl="0" algn="l"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 sz="1500"/>
              <a:t>Przyjmowanie i potwierdzanie wpłat za karty do świetlicy (LOCA).</a:t>
            </a:r>
            <a:endParaRPr sz="1500"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5760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>
            <p:ph type="title"/>
          </p:nvPr>
        </p:nvSpPr>
        <p:spPr>
          <a:xfrm>
            <a:off x="-50" y="3032725"/>
            <a:ext cx="3857700" cy="1563000"/>
          </a:xfrm>
          <a:prstGeom prst="rect">
            <a:avLst/>
          </a:prstGeom>
          <a:effectLst>
            <a:outerShdw blurRad="185738" rotWithShape="0" algn="bl" dir="5400000" dist="19050">
              <a:srgbClr val="000000"/>
            </a:outerShdw>
          </a:effectLst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Prezydium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Rady Rodziców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Kiermasz Świąteczny</a:t>
            </a:r>
            <a:br>
              <a:rPr lang="en"/>
            </a:b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Podczas Kiermaszu Świątecznego zebrano na rzecz Funduszu Rady Rodziców kwotę </a:t>
            </a:r>
            <a:r>
              <a:rPr b="1" lang="en"/>
              <a:t>15 070,70</a:t>
            </a:r>
            <a:r>
              <a:rPr b="1" lang="en"/>
              <a:t> zł</a:t>
            </a:r>
            <a:r>
              <a:rPr lang="en"/>
              <a:t>.</a:t>
            </a:r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2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 b="0" l="12748" r="12956" t="0"/>
          <a:stretch/>
        </p:blipFill>
        <p:spPr>
          <a:xfrm>
            <a:off x="170150" y="152400"/>
            <a:ext cx="2696076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 rotWithShape="1">
          <a:blip r:embed="rId4">
            <a:alphaModFix/>
          </a:blip>
          <a:srcRect b="-28869" l="0" r="0" t="28870"/>
          <a:stretch/>
        </p:blipFill>
        <p:spPr>
          <a:xfrm>
            <a:off x="3101825" y="1826225"/>
            <a:ext cx="5863301" cy="439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3827" y="152400"/>
            <a:ext cx="5057772" cy="37933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