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Kuźniarz" userId="c6c3cbb3-2d1b-48cc-b2cd-61d7ca92b600" providerId="ADAL" clId="{5251E8CB-E195-4D40-BA4E-9B8A7B67FB8A}"/>
    <pc:docChg chg="modSld">
      <pc:chgData name="Justyna Kuźniarz" userId="c6c3cbb3-2d1b-48cc-b2cd-61d7ca92b600" providerId="ADAL" clId="{5251E8CB-E195-4D40-BA4E-9B8A7B67FB8A}" dt="2023-05-10T12:27:40.439" v="2" actId="20577"/>
      <pc:docMkLst>
        <pc:docMk/>
      </pc:docMkLst>
      <pc:sldChg chg="modSp mod">
        <pc:chgData name="Justyna Kuźniarz" userId="c6c3cbb3-2d1b-48cc-b2cd-61d7ca92b600" providerId="ADAL" clId="{5251E8CB-E195-4D40-BA4E-9B8A7B67FB8A}" dt="2023-05-10T12:25:59.835" v="0" actId="2711"/>
        <pc:sldMkLst>
          <pc:docMk/>
          <pc:sldMk cId="825514742" sldId="259"/>
        </pc:sldMkLst>
        <pc:spChg chg="mod">
          <ac:chgData name="Justyna Kuźniarz" userId="c6c3cbb3-2d1b-48cc-b2cd-61d7ca92b600" providerId="ADAL" clId="{5251E8CB-E195-4D40-BA4E-9B8A7B67FB8A}" dt="2023-05-10T12:25:59.835" v="0" actId="2711"/>
          <ac:spMkLst>
            <pc:docMk/>
            <pc:sldMk cId="825514742" sldId="259"/>
            <ac:spMk id="3" creationId="{FC5E946C-3E52-35FD-29C4-2F3D8245DDF5}"/>
          </ac:spMkLst>
        </pc:spChg>
      </pc:sldChg>
      <pc:sldChg chg="modSp mod">
        <pc:chgData name="Justyna Kuźniarz" userId="c6c3cbb3-2d1b-48cc-b2cd-61d7ca92b600" providerId="ADAL" clId="{5251E8CB-E195-4D40-BA4E-9B8A7B67FB8A}" dt="2023-05-10T12:27:40.439" v="2" actId="20577"/>
        <pc:sldMkLst>
          <pc:docMk/>
          <pc:sldMk cId="2992943954" sldId="264"/>
        </pc:sldMkLst>
        <pc:spChg chg="mod">
          <ac:chgData name="Justyna Kuźniarz" userId="c6c3cbb3-2d1b-48cc-b2cd-61d7ca92b600" providerId="ADAL" clId="{5251E8CB-E195-4D40-BA4E-9B8A7B67FB8A}" dt="2023-05-10T12:27:40.439" v="2" actId="20577"/>
          <ac:spMkLst>
            <pc:docMk/>
            <pc:sldMk cId="2992943954" sldId="264"/>
            <ac:spMk id="3" creationId="{2E1DCE68-4E17-3EA3-283F-C92AAE68EB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6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2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99A55-B5F8-004C-4F0E-D3FFA9F49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1" b="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41273E-653A-808D-7CFF-9F63D1968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341624"/>
          </a:xfrm>
        </p:spPr>
        <p:txBody>
          <a:bodyPr anchor="b">
            <a:normAutofit/>
          </a:bodyPr>
          <a:lstStyle/>
          <a:p>
            <a:r>
              <a:rPr lang="pl-PL" sz="3700" dirty="0"/>
              <a:t>Wpływ technologii na rozwój mowy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252DF7-4C77-7D8F-8997-969FF87FA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Skutki Nadmiernej ekspozycji na bodźce cyfrowe</a:t>
            </a:r>
          </a:p>
        </p:txBody>
      </p:sp>
    </p:spTree>
    <p:extLst>
      <p:ext uri="{BB962C8B-B14F-4D97-AF65-F5344CB8AC3E}">
        <p14:creationId xmlns:p14="http://schemas.microsoft.com/office/powerpoint/2010/main" val="84746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944D97-2CCB-559A-1AD0-DD8581C0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l-PL" sz="370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1DCE68-4E17-3EA3-283F-C92AAE68E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98171"/>
            <a:ext cx="4379977" cy="447879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pl-PL" sz="2000" dirty="0"/>
              <a:t>Nadmiar bodźców – „przestymulowanie” prawopółkulowe wpływa szczególnie niekorzystnie na rozwój językowy i społeczno-emocjonalny. Może powodować opóźnienia rozwojowe oraz różnego rodzaju trudności i dysharmonie. </a:t>
            </a:r>
          </a:p>
          <a:p>
            <a:pPr marL="457200" indent="-457200">
              <a:buAutoNum type="arabicPeriod"/>
            </a:pPr>
            <a:r>
              <a:rPr lang="pl-PL" sz="2000" dirty="0"/>
              <a:t>Ograniczenie technologii u dzieci i zastąpienie jej przemyślanymi zabawami oraz aktywnościami wspomaga harmonijny rozwój językowy.</a:t>
            </a:r>
          </a:p>
          <a:p>
            <a:pPr marL="457200" indent="-457200">
              <a:buAutoNum type="arabicPeriod"/>
            </a:pPr>
            <a:endParaRPr lang="pl-PL" sz="2000" dirty="0"/>
          </a:p>
          <a:p>
            <a:pPr marL="0" indent="0">
              <a:buNone/>
            </a:pPr>
            <a:r>
              <a:rPr lang="pl-PL" sz="600" dirty="0"/>
              <a:t>Źródła: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600" dirty="0"/>
              <a:t>Jagoda Cieszyńska-Rożek </a:t>
            </a:r>
            <a:r>
              <a:rPr lang="pl-PL" sz="600" i="1" dirty="0"/>
              <a:t>„Wpływ wysokich technologii na rozwój poznawczy dzieci w wieku niemowlęcym i </a:t>
            </a:r>
            <a:r>
              <a:rPr lang="pl-PL" sz="600" i="1" dirty="0" err="1"/>
              <a:t>poniemowlęcym</a:t>
            </a:r>
            <a:r>
              <a:rPr lang="pl-PL" sz="600" i="1" dirty="0"/>
              <a:t>”.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600" dirty="0"/>
              <a:t>Alina Perzanowska „</a:t>
            </a:r>
            <a:r>
              <a:rPr lang="pl-PL" sz="600" i="1" dirty="0"/>
              <a:t>Symetria funkcjonalna półkul mózgowych i jej aspekty kliniczne”.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600" i="1" dirty="0"/>
              <a:t>Poradniki internetowe.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600" i="1" dirty="0"/>
              <a:t>Obserwacje  własne</a:t>
            </a:r>
          </a:p>
          <a:p>
            <a:pPr marL="457200" indent="-457200">
              <a:buAutoNum type="arabicPeriod"/>
            </a:pPr>
            <a:endParaRPr lang="pl-PL" sz="2000" dirty="0"/>
          </a:p>
          <a:p>
            <a:pPr marL="0" indent="0">
              <a:buNone/>
            </a:pPr>
            <a:endParaRPr lang="pl-PL" sz="2000" i="1" dirty="0"/>
          </a:p>
          <a:p>
            <a:pPr marL="0" indent="0">
              <a:lnSpc>
                <a:spcPct val="90000"/>
              </a:lnSpc>
              <a:buNone/>
            </a:pPr>
            <a:endParaRPr lang="pl-PL" sz="1700" dirty="0"/>
          </a:p>
          <a:p>
            <a:pPr marL="0" indent="0">
              <a:lnSpc>
                <a:spcPct val="90000"/>
              </a:lnSpc>
              <a:buNone/>
            </a:pPr>
            <a:endParaRPr lang="pl-PL" sz="1700" dirty="0"/>
          </a:p>
        </p:txBody>
      </p:sp>
      <p:pic>
        <p:nvPicPr>
          <p:cNvPr id="8194" name="Picture 2" descr="De Jongens En Het Meisje Zitten En Lezen Boeken Vector Illustratie ...">
            <a:extLst>
              <a:ext uri="{FF2B5EF4-FFF2-40B4-BE49-F238E27FC236}">
                <a16:creationId xmlns:a16="http://schemas.microsoft.com/office/drawing/2014/main" id="{B1CBE2DF-9353-B238-4EFC-AB3DA91B0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 r="2" b="6567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4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C70FF3-427B-444B-EC78-3074372B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Wysokie technologie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D510D6-9DF0-B3A9-FEB8-2376E302B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Obecna rzeczywistość oparta jest na szybkich zmianach, konieczności rozwoju na wielu płaszczyznach – również w sferze technologicznej. Powstają różnego rodzaju aplikacje, programy ułatwiające pracę oraz takie, które można wykorzystać w wolnym czasie np. w formie rozrywki. </a:t>
            </a:r>
          </a:p>
          <a:p>
            <a:pPr marL="0" indent="0">
              <a:buNone/>
            </a:pPr>
            <a:r>
              <a:rPr lang="pl-PL" dirty="0"/>
              <a:t>Z wykorzystaniem telefonu lub komputera możemy się komunikować, rozwijać zainteresowania, być aktywnym w mediach społecznościowych, oglądać filmy, słuchać muzyki, uczyć się języków itp. </a:t>
            </a:r>
          </a:p>
          <a:p>
            <a:pPr marL="0" indent="0">
              <a:buNone/>
            </a:pPr>
            <a:r>
              <a:rPr lang="pl-PL" dirty="0"/>
              <a:t>Z mediów chętnie korzystają nie tylko osoby dorosłe, ale również dzieci – często poprzez naśladownictwo rodziców lub innych rówieśników. </a:t>
            </a:r>
          </a:p>
          <a:p>
            <a:pPr marL="0" indent="0">
              <a:buNone/>
            </a:pPr>
            <a:r>
              <a:rPr lang="pl-PL" dirty="0"/>
              <a:t>Czy taka sytuacja jest korzystna i sprzyja rozwojowi dziecka, szczególnie rozwojowi mowy? – Niekoniecznie, o czym dalej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716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917D5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8B788C-7D45-7CF9-C59A-57BEA879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031" y="221129"/>
            <a:ext cx="5827643" cy="1433433"/>
          </a:xfrm>
        </p:spPr>
        <p:txBody>
          <a:bodyPr anchor="b">
            <a:normAutofit/>
          </a:bodyPr>
          <a:lstStyle/>
          <a:p>
            <a:r>
              <a:rPr lang="pl-PL" dirty="0"/>
              <a:t>Rozwój mowy dziecka w pigułce</a:t>
            </a:r>
          </a:p>
        </p:txBody>
      </p:sp>
      <p:pic>
        <p:nvPicPr>
          <p:cNvPr id="1026" name="Picture 2" descr="Oś Czasu Rozwoju Dziecka. Etapy Rozwoju Dziecka Od Noworodka Do ...">
            <a:extLst>
              <a:ext uri="{FF2B5EF4-FFF2-40B4-BE49-F238E27FC236}">
                <a16:creationId xmlns:a16="http://schemas.microsoft.com/office/drawing/2014/main" id="{072906B7-BD61-D1A2-68A0-D3927DDA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3532439"/>
            <a:ext cx="4309533" cy="19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190A54-8EC4-FE92-BD7A-EB14216D2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9" y="1798559"/>
            <a:ext cx="6595535" cy="4486720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700" dirty="0"/>
              <a:t>Dziecko „uczy się świata” już w życiu płodowym – docierają do niego przeróżne bodźce zewnętrzne (odgłosy z ciała matki, głos z zewnątrz, muzyka, współodczuwanie emocji matki). Po narodzinach jako forma komunikacji pojawia się krzyk, następnie </a:t>
            </a:r>
            <a:r>
              <a:rPr lang="pl-PL" sz="1700" dirty="0" err="1"/>
              <a:t>głużenie</a:t>
            </a:r>
            <a:r>
              <a:rPr lang="pl-PL" sz="1700" dirty="0"/>
              <a:t>, gaworzenie, wyrażenia dźwiękonaśladowcze, pierwsze słowa. Wszystko to dzieje się w pierwszym roku życia. Następnie słownictwo się rozwija, zasób leksykalny się zwiększa. Około drugiego roku życia pojawia się umiejętność łączenia dwóch wyrazów. W toku rozwoju dziecko nabywa coraz większą swobodę komunikacyjną. Jest w stanie werbalnie i niewerbalnie komunikować swoje potrzeby, rozwijać umiejętności w tym zakresie.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dirty="0"/>
              <a:t>Można nieśmiało stwierdzić ,że: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dirty="0"/>
              <a:t>Bodźce = nauka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700" dirty="0"/>
              <a:t>Jednak, czy każdy rodzaj bodźców jest korzystny?</a:t>
            </a:r>
          </a:p>
        </p:txBody>
      </p:sp>
    </p:spTree>
    <p:extLst>
      <p:ext uri="{BB962C8B-B14F-4D97-AF65-F5344CB8AC3E}">
        <p14:creationId xmlns:p14="http://schemas.microsoft.com/office/powerpoint/2010/main" val="247834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Freeform: Shape 2056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27DCCC-84D5-9644-9C0A-797DC0BC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l-PL" dirty="0"/>
              <a:t>Półkule mózgu – prawa i lewa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E946C-3E52-35FD-29C4-2F3D8245D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338251"/>
            <a:ext cx="5238206" cy="42193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600" dirty="0">
                <a:latin typeface="+mj-lt"/>
              </a:rPr>
              <a:t>Narządem odpowiedzialnym za „zarządzanie” bodźcami (przekaz, odbiór) jest mózg. Składa się z dwóch półkul – prawej i lewej. Każda z nich odpowiada za określone procesy.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>
                <a:latin typeface="+mj-lt"/>
              </a:rPr>
              <a:t>W</a:t>
            </a:r>
            <a:r>
              <a:rPr lang="pl-PL" sz="1600" b="0" i="0" dirty="0">
                <a:effectLst/>
                <a:latin typeface="+mj-lt"/>
              </a:rPr>
              <a:t> lewej półkuli znajdują się ośrodki mowy, ich zadaniem jest odbiór oraz nadawanie mowy. Z kolei </a:t>
            </a:r>
            <a:r>
              <a:rPr lang="pl-PL" sz="1600" dirty="0">
                <a:latin typeface="+mj-lt"/>
              </a:rPr>
              <a:t>p</a:t>
            </a:r>
            <a:r>
              <a:rPr lang="pl-PL" sz="1600" b="0" i="0" dirty="0">
                <a:effectLst/>
                <a:latin typeface="+mj-lt"/>
              </a:rPr>
              <a:t>rawa półkula mózgu odpowiada za procesy poznawcze – m.in. odbieranie i przetwarzanie bodźców dźwiękowych, odbiór bodźców wzrokowych – obrazy</a:t>
            </a:r>
            <a:r>
              <a:rPr lang="pl-PL" sz="1600" dirty="0">
                <a:latin typeface="+mj-lt"/>
              </a:rPr>
              <a:t>. Integruje</a:t>
            </a:r>
            <a:r>
              <a:rPr lang="pl-PL" sz="1600" b="0" i="0" dirty="0">
                <a:effectLst/>
                <a:latin typeface="+mj-lt"/>
              </a:rPr>
              <a:t> procesy wzrokowo-przestrzenne, proces uwagi. </a:t>
            </a:r>
            <a:r>
              <a:rPr lang="pl-PL" sz="1600" dirty="0">
                <a:latin typeface="+mj-lt"/>
              </a:rPr>
              <a:t>W prawej półkuli przetwarzane jest również zjawisko prozodii mowy – natężenie mowy, barwa głosu itp.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6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1600" dirty="0">
                <a:latin typeface="+mj-lt"/>
              </a:rPr>
              <a:t>*Lewą półkulę określa się jako „bardziej logiczną”, z kolei prawą „emocjonalną, kreatywną”. </a:t>
            </a:r>
          </a:p>
          <a:p>
            <a:pPr marL="0" indent="0">
              <a:lnSpc>
                <a:spcPct val="90000"/>
              </a:lnSpc>
              <a:buNone/>
            </a:pPr>
            <a:endParaRPr lang="pl-PL" sz="1100" dirty="0">
              <a:latin typeface="Nunito" panose="020B06040202020202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100" dirty="0">
              <a:latin typeface="Nunito" panose="020B0604020202020204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100" dirty="0">
              <a:latin typeface="Nunito" panose="020B0604020202020204" pitchFamily="2" charset="0"/>
            </a:endParaRPr>
          </a:p>
        </p:txBody>
      </p:sp>
      <p:pic>
        <p:nvPicPr>
          <p:cNvPr id="2050" name="Picture 2" descr="A na co mi prawa półkula mózgu? - Akademickie Biuro Karier">
            <a:extLst>
              <a:ext uri="{FF2B5EF4-FFF2-40B4-BE49-F238E27FC236}">
                <a16:creationId xmlns:a16="http://schemas.microsoft.com/office/drawing/2014/main" id="{2F6C30F1-6FAF-5014-4823-6FDFA791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3792" y="1489166"/>
            <a:ext cx="6123869" cy="38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1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1678F7-3140-4CC7-6994-DE063DA2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Związek działania dwóch półkul z technologią i rozwojem językowym dzieci.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6573B-D2ED-C306-AAF8-1E8F09F93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333297"/>
            <a:ext cx="4598125" cy="415957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l-PL" sz="1600" dirty="0"/>
              <a:t>Używanie technologii, nadmierna ekspozycja na ekrany, bodźce dźwiękowe połączone z intensywnymi bodźcami wzrokowymi i ruchowymi prowadzi do zjawiska </a:t>
            </a:r>
            <a:r>
              <a:rPr lang="pl-PL" sz="1600" b="1" dirty="0"/>
              <a:t>PRZEBODŹCOWANIA</a:t>
            </a:r>
            <a:r>
              <a:rPr lang="pl-PL" sz="1600" dirty="0"/>
              <a:t>. Jest to nadaktywne działanie prawej półkuli mózgu, prowadzące w konsekwencji do „zablokowania”/ „osłabienia” działania lewej półkuli mózgu. </a:t>
            </a: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MECHANIZM: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dziecka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przestymulowanego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bodźcami docierającymi do prawej półkuli występuje „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niedobodźcowanie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lewej półkuli mózgu, co znacząco utrudnia właściwy rozwój umiejętności językowych, a w najgorszym przypadku może prowadzić do problemów w obrębie tej sfery rozwoju.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1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600" dirty="0">
              <a:highlight>
                <a:srgbClr val="FFFF00"/>
              </a:highlight>
            </a:endParaRPr>
          </a:p>
        </p:txBody>
      </p:sp>
      <p:pic>
        <p:nvPicPr>
          <p:cNvPr id="3076" name="Picture 4" descr="Moje dziecko przed telewizorem – co się z nim dzieje? | egaga.pl ...">
            <a:extLst>
              <a:ext uri="{FF2B5EF4-FFF2-40B4-BE49-F238E27FC236}">
                <a16:creationId xmlns:a16="http://schemas.microsoft.com/office/drawing/2014/main" id="{56222578-4A4D-09A5-FB40-EBC7B63E0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2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9D9550-53D2-A674-4A5B-61A3B6BB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Konsekwencje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6B7115-407B-97B3-0B94-E02EA1F9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0" i="0" dirty="0">
                <a:effectLst/>
                <a:latin typeface="Nunito" pitchFamily="2" charset="0"/>
              </a:rPr>
              <a:t>Opóźniony proces przyswajania mowy i języka nie jest jedyną konsekwencją nadmiernej ekspozycji na nowoczesne technologie. Może ona także powodować zakłócenia w zakresie rozumienia mowy, trudności z koncentracją, nieprawidłowości w obrębie motoryki małej - przyswajanie języka pisanego, zaburzeń społeczno-emocjonalnych. </a:t>
            </a:r>
            <a:r>
              <a:rPr lang="pl-PL" dirty="0">
                <a:latin typeface="Nunito" pitchFamily="2" charset="0"/>
              </a:rPr>
              <a:t>Ponadto brak lub osłabiony kontakt społeczny kompensowany </a:t>
            </a:r>
            <a:r>
              <a:rPr lang="pl-PL" b="0" i="0" dirty="0">
                <a:effectLst/>
                <a:latin typeface="Nunito" pitchFamily="2" charset="0"/>
              </a:rPr>
              <a:t>korzystaniem z mediów cyfrowych powoduje u dzieci nieprawidłowości w działaniu tzw. neuronów lustrzanyc</a:t>
            </a:r>
            <a:r>
              <a:rPr lang="pl-PL" dirty="0">
                <a:latin typeface="Nunito" pitchFamily="2" charset="0"/>
              </a:rPr>
              <a:t>h, które odpowiedzialne są</a:t>
            </a:r>
            <a:r>
              <a:rPr lang="pl-PL" b="0" i="0" dirty="0">
                <a:effectLst/>
                <a:latin typeface="Nunito" pitchFamily="2" charset="0"/>
              </a:rPr>
              <a:t> za empatię i rozumienie emocji. U dzieci kontaktujących się z rówieśnikami głównie poprzez media zauważa się </a:t>
            </a:r>
            <a:r>
              <a:rPr lang="pl-PL" dirty="0">
                <a:latin typeface="Nunito" pitchFamily="2" charset="0"/>
              </a:rPr>
              <a:t>trudności w wyrażaniu emocji, trudności w zaangażowanie się w „prawdziwą” relację w grupie.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81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2EE07D-58F0-B7FE-4991-0834B3C1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Konsekwencje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298487-D892-A2EE-9318-84F16008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pl-PL" b="1" i="0" u="sng" dirty="0">
                <a:effectLst/>
                <a:latin typeface="Nunito" pitchFamily="2" charset="0"/>
              </a:rPr>
              <a:t>Ekran -&gt; migające światła -&gt; dużo ruchu -&gt; ogromny wachlarz dźwięków o różnym natężeniu -&gt; </a:t>
            </a:r>
          </a:p>
          <a:p>
            <a:pPr marL="0" indent="0" algn="l">
              <a:buNone/>
            </a:pPr>
            <a:endParaRPr lang="pl-PL" b="0" i="0" dirty="0">
              <a:effectLst/>
              <a:latin typeface="Nunito" pitchFamily="2" charset="0"/>
            </a:endParaRPr>
          </a:p>
          <a:p>
            <a:pPr marL="0" indent="0" algn="l">
              <a:buNone/>
            </a:pPr>
            <a:r>
              <a:rPr lang="pl-PL" b="0" i="0" dirty="0">
                <a:effectLst/>
                <a:latin typeface="Nunito" pitchFamily="2" charset="0"/>
              </a:rPr>
              <a:t>Ekspozycja na wiele bodźców „prawopółkulowych” może prowadzić również do następujących trudności: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Nunito" pitchFamily="2" charset="0"/>
              </a:rPr>
              <a:t> - komunikowanie się przy pomocy krzyku lub płaczu</a:t>
            </a:r>
          </a:p>
          <a:p>
            <a:pPr marL="0" indent="0" algn="l">
              <a:buNone/>
            </a:pPr>
            <a:r>
              <a:rPr lang="pl-PL" dirty="0">
                <a:latin typeface="Nunito" pitchFamily="2" charset="0"/>
              </a:rPr>
              <a:t>- osłabione skupienie uwagi,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Nunito" pitchFamily="2" charset="0"/>
              </a:rPr>
              <a:t>- nerwowość i nadpobudliwość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Nunito" pitchFamily="2" charset="0"/>
              </a:rPr>
              <a:t>- zachowania agresywne</a:t>
            </a:r>
          </a:p>
          <a:p>
            <a:pPr marL="0" indent="0" algn="l">
              <a:buNone/>
            </a:pPr>
            <a:r>
              <a:rPr lang="pl-PL" dirty="0">
                <a:latin typeface="Nunito" pitchFamily="2" charset="0"/>
              </a:rPr>
              <a:t>- niekontrolowane wybuchy emocji, 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Nunito" pitchFamily="2" charset="0"/>
              </a:rPr>
              <a:t>- brak zainteresowania książkami, układankami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Nunito" pitchFamily="2" charset="0"/>
              </a:rPr>
              <a:t>- brak chęci do zabawy tematycznej</a:t>
            </a:r>
          </a:p>
          <a:p>
            <a:pPr marL="0" indent="0" algn="l">
              <a:buNone/>
            </a:pPr>
            <a:r>
              <a:rPr lang="pl-PL" b="0" i="0" dirty="0">
                <a:effectLst/>
                <a:latin typeface="Nunito" pitchFamily="2" charset="0"/>
              </a:rPr>
              <a:t>- problemy z myśleniem symbolicznym</a:t>
            </a:r>
          </a:p>
          <a:p>
            <a:pPr marL="0" indent="0" algn="l">
              <a:buNone/>
            </a:pPr>
            <a:r>
              <a:rPr lang="pl-PL" dirty="0">
                <a:latin typeface="Nunito" pitchFamily="2" charset="0"/>
              </a:rPr>
              <a:t>- znaczne zmęczenie, nadmierna senność</a:t>
            </a:r>
          </a:p>
          <a:p>
            <a:pPr marL="0" indent="0" algn="l">
              <a:buNone/>
            </a:pPr>
            <a:r>
              <a:rPr lang="pl-PL" dirty="0">
                <a:latin typeface="Nunito" pitchFamily="2" charset="0"/>
              </a:rPr>
              <a:t>- n</a:t>
            </a:r>
            <a:r>
              <a:rPr lang="pl-PL" b="0" i="0" dirty="0">
                <a:effectLst/>
                <a:latin typeface="Nunito" pitchFamily="2" charset="0"/>
              </a:rPr>
              <a:t>iechęć do aktywno</a:t>
            </a:r>
            <a:r>
              <a:rPr lang="pl-PL" dirty="0">
                <a:latin typeface="Nunito" pitchFamily="2" charset="0"/>
              </a:rPr>
              <a:t>ści o niskim natężeniu bodźców,</a:t>
            </a:r>
            <a:endParaRPr lang="pl-PL" b="0" i="0" dirty="0">
              <a:effectLst/>
              <a:latin typeface="Nunito" pitchFamily="2" charset="0"/>
            </a:endParaRPr>
          </a:p>
          <a:p>
            <a:endParaRPr lang="pl-PL" dirty="0"/>
          </a:p>
        </p:txBody>
      </p:sp>
      <p:pic>
        <p:nvPicPr>
          <p:cNvPr id="4100" name="Picture 4" descr="Przestymulowanie dziecka - HEJ HO, O DZIECIACH">
            <a:extLst>
              <a:ext uri="{FF2B5EF4-FFF2-40B4-BE49-F238E27FC236}">
                <a16:creationId xmlns:a16="http://schemas.microsoft.com/office/drawing/2014/main" id="{1E3C7C26-7AC9-8666-371C-FD56AD1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02" y="1309223"/>
            <a:ext cx="1217489" cy="12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27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9CB55F3-66F8-A16A-0297-E9793E95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45" y="182563"/>
            <a:ext cx="3816095" cy="1807305"/>
          </a:xfrm>
        </p:spPr>
        <p:txBody>
          <a:bodyPr>
            <a:normAutofit/>
          </a:bodyPr>
          <a:lstStyle/>
          <a:p>
            <a:r>
              <a:rPr lang="pl-PL" sz="3400" dirty="0"/>
              <a:t>Co zamiast tabletu, telefonu i telewizora?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309708-C7EF-304A-F62C-6705212E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1989868"/>
            <a:ext cx="4885508" cy="468556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200" dirty="0"/>
              <a:t>Aktywności, które pozytywnie wpływają na rozwój językowy, a więc „uruchamiają” procesy lewopółkulowe to m.in.: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200" dirty="0"/>
              <a:t>zabawy tematyczne,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200" dirty="0"/>
              <a:t>zabawy oparte o układanie różnych elementów według określonych zasad, sekwencji – np. elementy programowania, kodowanie, układanie kilkuelementowych historyjek obrazkowych,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200" dirty="0"/>
              <a:t>zabawy oparte o kategoryzacje – dołączanie elementów do danych kategorii, zabawy w skojarzenia (np. podawanie ciągów skojarzeń z danym słowem),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200" dirty="0"/>
              <a:t>zabawy w ruchu – „gra w klasy”, skakanka – liczenie skoków,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200" dirty="0"/>
              <a:t>zabawy oparte o układanie różnych konstrukcji – budowanie z klocków,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l-PL" sz="1200" dirty="0"/>
              <a:t>zabawy oparte o metodę dramy – np. wcielanie się w różne role, odgrywanie scen, zabawa „w teatr”.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/>
              <a:t>U młodszych dzieci wykorzystywanie w zabawie przedmiotów sensorycznych – książeczki sensoryczne, piłeczki sensoryczne, drewniane klocki, naśladowanie odgłosów zwierząt, zabawy kolorowymi piłkami, unikanie zabawek, które generują jednocześnie dużą liczbę bodźców – jednocześnie grają, ruszają się, emitują wielokolorowe światło. </a:t>
            </a:r>
          </a:p>
        </p:txBody>
      </p:sp>
      <p:pic>
        <p:nvPicPr>
          <p:cNvPr id="5124" name="Picture 4" descr="ĆWICZENIA LEWOPÓŁKULOWE - Pomoce terapeutyczne i logopedyczne sklep ...">
            <a:extLst>
              <a:ext uri="{FF2B5EF4-FFF2-40B4-BE49-F238E27FC236}">
                <a16:creationId xmlns:a16="http://schemas.microsoft.com/office/drawing/2014/main" id="{7AB21016-FD46-B360-00A4-7E81A774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12018"/>
          <a:stretch/>
        </p:blipFill>
        <p:spPr bwMode="auto"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1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EA7B7A-67E6-8F6F-9CAA-EAA06AA6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4" y="165044"/>
            <a:ext cx="3816095" cy="1938076"/>
          </a:xfrm>
        </p:spPr>
        <p:txBody>
          <a:bodyPr>
            <a:normAutofit/>
          </a:bodyPr>
          <a:lstStyle/>
          <a:p>
            <a:r>
              <a:rPr lang="pl-PL" sz="3100" dirty="0"/>
              <a:t>Czy technologie należy całkowicie wykluczyć?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621055-6CC3-7D27-9A11-86A936C6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2103121"/>
            <a:ext cx="4783702" cy="438975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400" dirty="0"/>
              <a:t>Całkowite wykluczenie technologii z życia dzieci nie jest dobrym pomysłem. Rzeczywistość często generuje potrzebę „bycia na czasie” również u najmłodszych.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400" dirty="0"/>
              <a:t>Dzieci powinny mieć możliwość korzystania z technologii, jednak musi się to odbywać w sposób kontrolowany i przemyślany. Krótka bajka raz dziennie, krótka gra na tablecie u dzieci w wieku przedszkolnym i wczesnoszkolnym to wystarczający czas ekspozycji cyfrowej. Warto także, aby programy, bajki, czy też gry miały w sobie walory edukacyjne i były pozbawione scen sugerujących np. brak tolerancji, agresję, brak szacunku do drugiego człowieka. Najważniejsze jednak, aby w miarę możliwości uczestniczyć w aktywnościach wspólnie z dzieckiem.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400" dirty="0"/>
              <a:t>Im młodsze dziecko, tym aktywność cyfrowa powinna być krótsza. Szczególny czas dla rozwoju umiejętności językowych to wiek od 0 do 3 lat, w tym okresie ograniczenie mediów do minimum jest niezbędne. </a:t>
            </a:r>
          </a:p>
        </p:txBody>
      </p:sp>
      <p:pic>
        <p:nvPicPr>
          <p:cNvPr id="7170" name="Picture 2" descr="Jakie gry planszowe dla 8 latka wybrać w 2022 - Nasze Opinie oraz ...">
            <a:extLst>
              <a:ext uri="{FF2B5EF4-FFF2-40B4-BE49-F238E27FC236}">
                <a16:creationId xmlns:a16="http://schemas.microsoft.com/office/drawing/2014/main" id="{6926F8F9-5AE4-DB84-0CCC-5963D32D5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9" r="-1" b="11975"/>
          <a:stretch/>
        </p:blipFill>
        <p:spPr bwMode="auto">
          <a:xfrm>
            <a:off x="4904316" y="-1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glądanie tv rodziny ilustracja wektor. Ilustracja złożonej z - 82356411">
            <a:extLst>
              <a:ext uri="{FF2B5EF4-FFF2-40B4-BE49-F238E27FC236}">
                <a16:creationId xmlns:a16="http://schemas.microsoft.com/office/drawing/2014/main" id="{61C354AF-08D5-AF18-493D-5BDC71847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9" b="10636"/>
          <a:stretch/>
        </p:blipFill>
        <p:spPr bwMode="auto">
          <a:xfrm>
            <a:off x="4726728" y="380295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3980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F2441"/>
      </a:dk2>
      <a:lt2>
        <a:srgbClr val="E2E8E2"/>
      </a:lt2>
      <a:accent1>
        <a:srgbClr val="C917D5"/>
      </a:accent1>
      <a:accent2>
        <a:srgbClr val="8C29E7"/>
      </a:accent2>
      <a:accent3>
        <a:srgbClr val="E729A4"/>
      </a:accent3>
      <a:accent4>
        <a:srgbClr val="70B614"/>
      </a:accent4>
      <a:accent5>
        <a:srgbClr val="38BA21"/>
      </a:accent5>
      <a:accent6>
        <a:srgbClr val="14BA40"/>
      </a:accent6>
      <a:hlink>
        <a:srgbClr val="389531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1074</Words>
  <Application>Microsoft Office PowerPoint</Application>
  <PresentationFormat>Panoramiczny</PresentationFormat>
  <Paragraphs>62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Nunito</vt:lpstr>
      <vt:lpstr>BrushVTI</vt:lpstr>
      <vt:lpstr>Wpływ technologii na rozwój mowy </vt:lpstr>
      <vt:lpstr>Wysokie technologie </vt:lpstr>
      <vt:lpstr>Rozwój mowy dziecka w pigułce</vt:lpstr>
      <vt:lpstr>Półkule mózgu – prawa i lewa</vt:lpstr>
      <vt:lpstr>Związek działania dwóch półkul z technologią i rozwojem językowym dzieci. </vt:lpstr>
      <vt:lpstr>Konsekwencje</vt:lpstr>
      <vt:lpstr>Konsekwencje</vt:lpstr>
      <vt:lpstr>Co zamiast tabletu, telefonu i telewizora?</vt:lpstr>
      <vt:lpstr>Czy technologie należy całkowicie wykluczyć?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technologii na rozwój mowy</dc:title>
  <dc:creator>Justyna Kuźniarz</dc:creator>
  <cp:lastModifiedBy>Justyna Kuźniarz</cp:lastModifiedBy>
  <cp:revision>4</cp:revision>
  <dcterms:created xsi:type="dcterms:W3CDTF">2023-04-28T06:47:58Z</dcterms:created>
  <dcterms:modified xsi:type="dcterms:W3CDTF">2023-05-10T12:27:50Z</dcterms:modified>
</cp:coreProperties>
</file>